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80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88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4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</p:sldIdLst>
  <p:sldSz cy="5143500" cx="9144000"/>
  <p:notesSz cx="6858000" cy="9144000"/>
  <p:embeddedFontLst>
    <p:embeddedFont>
      <p:font typeface="Lato Light"/>
      <p:regular r:id="rId97"/>
      <p:bold r:id="rId98"/>
      <p:italic r:id="rId99"/>
      <p:boldItalic r:id="rId100"/>
    </p:embeddedFont>
    <p:embeddedFont>
      <p:font typeface="Nanum Gothic"/>
      <p:regular r:id="rId101"/>
      <p:bold r:id="rId10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1496">
          <p15:clr>
            <a:srgbClr val="9AA0A6"/>
          </p15:clr>
        </p15:guide>
        <p15:guide id="2" pos="4263">
          <p15:clr>
            <a:srgbClr val="9AA0A6"/>
          </p15:clr>
        </p15:guide>
        <p15:guide id="3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6B26364B-FB25-48A4-A9C5-F65BEA3202A7}">
  <a:tblStyle styleId="{6B26364B-FB25-48A4-A9C5-F65BEA3202A7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496"/>
        <p:guide pos="4263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102" Type="http://schemas.openxmlformats.org/officeDocument/2006/relationships/font" Target="fonts/NanumGothic-bold.fntdata"/><Relationship Id="rId101" Type="http://schemas.openxmlformats.org/officeDocument/2006/relationships/font" Target="fonts/NanumGothic-regular.fntdata"/><Relationship Id="rId100" Type="http://schemas.openxmlformats.org/officeDocument/2006/relationships/font" Target="fonts/LatoLight-boldItalic.fntdata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95" Type="http://schemas.openxmlformats.org/officeDocument/2006/relationships/slide" Target="slides/slide89.xml"/><Relationship Id="rId94" Type="http://schemas.openxmlformats.org/officeDocument/2006/relationships/slide" Target="slides/slide88.xml"/><Relationship Id="rId97" Type="http://schemas.openxmlformats.org/officeDocument/2006/relationships/font" Target="fonts/LatoLight-regular.fntdata"/><Relationship Id="rId96" Type="http://schemas.openxmlformats.org/officeDocument/2006/relationships/slide" Target="slides/slide90.xml"/><Relationship Id="rId11" Type="http://schemas.openxmlformats.org/officeDocument/2006/relationships/slide" Target="slides/slide5.xml"/><Relationship Id="rId99" Type="http://schemas.openxmlformats.org/officeDocument/2006/relationships/font" Target="fonts/LatoLight-italic.fntdata"/><Relationship Id="rId10" Type="http://schemas.openxmlformats.org/officeDocument/2006/relationships/slide" Target="slides/slide4.xml"/><Relationship Id="rId98" Type="http://schemas.openxmlformats.org/officeDocument/2006/relationships/font" Target="fonts/LatoLight-bold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91" Type="http://schemas.openxmlformats.org/officeDocument/2006/relationships/slide" Target="slides/slide85.xml"/><Relationship Id="rId90" Type="http://schemas.openxmlformats.org/officeDocument/2006/relationships/slide" Target="slides/slide84.xml"/><Relationship Id="rId93" Type="http://schemas.openxmlformats.org/officeDocument/2006/relationships/slide" Target="slides/slide87.xml"/><Relationship Id="rId92" Type="http://schemas.openxmlformats.org/officeDocument/2006/relationships/slide" Target="slides/slide8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Relationship Id="rId84" Type="http://schemas.openxmlformats.org/officeDocument/2006/relationships/slide" Target="slides/slide78.xml"/><Relationship Id="rId83" Type="http://schemas.openxmlformats.org/officeDocument/2006/relationships/slide" Target="slides/slide77.xml"/><Relationship Id="rId86" Type="http://schemas.openxmlformats.org/officeDocument/2006/relationships/slide" Target="slides/slide80.xml"/><Relationship Id="rId85" Type="http://schemas.openxmlformats.org/officeDocument/2006/relationships/slide" Target="slides/slide79.xml"/><Relationship Id="rId88" Type="http://schemas.openxmlformats.org/officeDocument/2006/relationships/slide" Target="slides/slide82.xml"/><Relationship Id="rId87" Type="http://schemas.openxmlformats.org/officeDocument/2006/relationships/slide" Target="slides/slide81.xml"/><Relationship Id="rId89" Type="http://schemas.openxmlformats.org/officeDocument/2006/relationships/slide" Target="slides/slide83.xml"/><Relationship Id="rId80" Type="http://schemas.openxmlformats.org/officeDocument/2006/relationships/slide" Target="slides/slide74.xml"/><Relationship Id="rId82" Type="http://schemas.openxmlformats.org/officeDocument/2006/relationships/slide" Target="slides/slide76.xml"/><Relationship Id="rId81" Type="http://schemas.openxmlformats.org/officeDocument/2006/relationships/slide" Target="slides/slide75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75" Type="http://schemas.openxmlformats.org/officeDocument/2006/relationships/slide" Target="slides/slide69.xml"/><Relationship Id="rId74" Type="http://schemas.openxmlformats.org/officeDocument/2006/relationships/slide" Target="slides/slide68.xml"/><Relationship Id="rId77" Type="http://schemas.openxmlformats.org/officeDocument/2006/relationships/slide" Target="slides/slide71.xml"/><Relationship Id="rId76" Type="http://schemas.openxmlformats.org/officeDocument/2006/relationships/slide" Target="slides/slide70.xml"/><Relationship Id="rId79" Type="http://schemas.openxmlformats.org/officeDocument/2006/relationships/slide" Target="slides/slide73.xml"/><Relationship Id="rId78" Type="http://schemas.openxmlformats.org/officeDocument/2006/relationships/slide" Target="slides/slide72.xml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66" Type="http://schemas.openxmlformats.org/officeDocument/2006/relationships/slide" Target="slides/slide60.xml"/><Relationship Id="rId65" Type="http://schemas.openxmlformats.org/officeDocument/2006/relationships/slide" Target="slides/slide59.xml"/><Relationship Id="rId68" Type="http://schemas.openxmlformats.org/officeDocument/2006/relationships/slide" Target="slides/slide62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69" Type="http://schemas.openxmlformats.org/officeDocument/2006/relationships/slide" Target="slides/slide6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55" Type="http://schemas.openxmlformats.org/officeDocument/2006/relationships/slide" Target="slides/slide49.xml"/><Relationship Id="rId54" Type="http://schemas.openxmlformats.org/officeDocument/2006/relationships/slide" Target="slides/slide48.xml"/><Relationship Id="rId57" Type="http://schemas.openxmlformats.org/officeDocument/2006/relationships/slide" Target="slides/slide51.xml"/><Relationship Id="rId56" Type="http://schemas.openxmlformats.org/officeDocument/2006/relationships/slide" Target="slides/slide50.xml"/><Relationship Id="rId59" Type="http://schemas.openxmlformats.org/officeDocument/2006/relationships/slide" Target="slides/slide53.xml"/><Relationship Id="rId58" Type="http://schemas.openxmlformats.org/officeDocument/2006/relationships/slide" Target="slides/slide5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ko-KR" sz="1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" name="Google Shape;54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5" name="Google Shape;55;p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5af5f45aa1_0_2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g5af5f45aa1_0_28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5af5f45aa1_0_2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g5af5f45aa1_0_29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57541f8322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g57541f8322_0_1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5af5f45aa1_0_3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g5af5f45aa1_0_36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5af5f45aa1_0_4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g5af5f45aa1_0_40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5af5f45aa1_0_4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g5af5f45aa1_0_4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5af5f45aa1_0_4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g5af5f45aa1_0_45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5af5f45aa1_0_49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8" name="Google Shape;228;g5af5f45aa1_0_4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229" name="Google Shape;229;g5af5f45aa1_0_49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ko-KR" sz="1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5af5f45aa1_0_53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9" name="Google Shape;239;g5af5f45aa1_0_5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240" name="Google Shape;240;g5af5f45aa1_0_53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ko-KR" sz="1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5af5f45aa1_0_57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9" name="Google Shape;249;g5af5f45aa1_0_5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250" name="Google Shape;250;g5af5f45aa1_0_57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ko-KR" sz="1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57541f832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먼저 원핫 인코딩에 대해 알아보겠습니다.</a:t>
            </a:r>
            <a:endParaRPr/>
          </a:p>
        </p:txBody>
      </p:sp>
      <p:sp>
        <p:nvSpPr>
          <p:cNvPr id="60" name="Google Shape;60;g57541f8322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5af5f45aa1_0_6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9" name="Google Shape;259;g5af5f45aa1_0_6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260" name="Google Shape;260;g5af5f45aa1_0_61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ko-KR" sz="1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5af5f45aa1_0_65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9" name="Google Shape;269;g5af5f45aa1_0_6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270" name="Google Shape;270;g5af5f45aa1_0_65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ko-KR" sz="1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57541f8322_0_16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1" name="Google Shape;281;g57541f8322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282" name="Google Shape;282;g57541f8322_0_16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ko-KR" sz="1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5af5f45aa1_0_6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g5af5f45aa1_0_69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5af5f45aa1_0_7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g5af5f45aa1_0_73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5af5f45aa1_0_7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g5af5f45aa1_0_77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5af5f45aa1_0_8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g5af5f45aa1_0_8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57541f8322_0_2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g57541f8322_0_26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57541f8322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g57541f8322_0_20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57541f8322_0_3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g57541f8322_0_3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5f601ea18e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g5f601ea18e_0_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57541f8322_0_2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g57541f8322_0_24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57541f8322_0_3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g57541f8322_0_3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57541f8322_0_3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g57541f8322_0_3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5af5f45aa1_0_8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g5af5f45aa1_0_86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5af5f45aa1_0_8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" name="Google Shape;423;g5af5f45aa1_0_88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5af5f45aa1_0_9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g5af5f45aa1_0_9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5af5f45aa1_0_9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" name="Google Shape;453;g5af5f45aa1_0_93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57541f8322_0_36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0" name="Google Shape;460;g57541f8322_0_3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이번 시간은 데이터 수집에 대해서 알아보는 시간을 가질 겁니다. 먼저 상식적으로 이론적인 이야기를 먼저 하고, 전체적인 큰 맥락에서 개념을 잡고, 용어를 익힌 후에 실습을 하도록 하겠습니다.</a:t>
            </a:r>
            <a:endParaRPr/>
          </a:p>
        </p:txBody>
      </p:sp>
      <p:sp>
        <p:nvSpPr>
          <p:cNvPr id="461" name="Google Shape;461;g57541f8322_0_36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57541f8322_0_3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g57541f8322_0_37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57541f8322_0_3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g57541f8322_0_38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57541f8322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4" name="Google Shape;74;g57541f8322_0_4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57541f8322_0_3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9" name="Google Shape;489;g57541f8322_0_39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57541f8322_0_4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0" name="Google Shape;500;g57541f8322_0_40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57541f8322_0_4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g57541f8322_0_4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57541f8322_0_4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9" name="Google Shape;519;g57541f8322_0_4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900"/>
              <a:t>사람이 읽기가 쉽다 = 즉 각 정보들이 의미하는 바를 한눈에 보기가 좋다.</a:t>
            </a:r>
            <a:endParaRPr/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sz="900"/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520" name="Google Shape;520;g57541f8322_0_42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ko-KR" sz="1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57541f8322_0_45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7" name="Google Shape;527;g57541f8322_0_4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28" name="Google Shape;528;g57541f8322_0_45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5af5f45aa1_0_9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g5af5f45aa1_0_94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7caa78b21f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2" name="Google Shape;542;g7caa78b21f_1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5af5f45aa1_0_9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4" name="Google Shape;554;g5af5f45aa1_0_97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5af5f45aa1_0_10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1" name="Google Shape;561;g5af5f45aa1_0_104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5af5f45aa1_0_107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3" name="Google Shape;573;g5af5f45aa1_0_10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74" name="Google Shape;574;g5af5f45aa1_0_107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57541f8322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g57541f8322_0_5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5af5f45aa1_0_9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9" name="Google Shape;579;g5af5f45aa1_0_98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5af5f45aa1_0_10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8" name="Google Shape;588;g5af5f45aa1_0_109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87e7831c7e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" name="Google Shape;598;g87e7831c7e_4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5af5f45aa1_0_1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5" name="Google Shape;605;g5af5f45aa1_0_110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5af680b63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3" name="Google Shape;613;g5af680b636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5af680b636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1" name="Google Shape;621;g5af680b636_0_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5f601e9ef7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9" name="Google Shape;629;g5f601e9ef7_0_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g5f601e9ef7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7" name="Google Shape;637;g5f601e9ef7_0_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5f601e9ef7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4" name="Google Shape;644;g5f601e9ef7_0_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5f601e9ef7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8" name="Google Shape;658;g5f601e9ef7_0_3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57541f8322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g57541f8322_0_6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g5f601e9ef7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3" name="Google Shape;673;g5f601e9ef7_0_5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g5f601e9ef7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9" name="Google Shape;689;g5f601e9ef7_0_6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g5f601e9ef7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8" name="Google Shape;698;g5f601e9ef7_0_1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g5f601e9ef7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5" name="Google Shape;705;g5f601e9ef7_0_8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g5f601e9ef7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4" name="Google Shape;714;g5f601e9ef7_0_14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g5f601e9ef7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3" name="Google Shape;723;g5f601e9ef7_0_10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g7caa78b21f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2" name="Google Shape;732;g7caa78b21f_1_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g7cb5c460e3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4" name="Google Shape;744;g7cb5c460e3_0_1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g5f601e9ef7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6" name="Google Shape;756;g5f601e9ef7_0_1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g5f601e9ef7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5" name="Google Shape;765;g5f601e9ef7_0_17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57541f8322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g57541f8322_0_7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g5f601e9ef7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6" name="Google Shape;776;g5f601e9ef7_0_16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g5f601e9ef7_0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5" name="Google Shape;785;g5f601e9ef7_0_18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g5f601e9ef7_0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5" name="Google Shape;795;g5f601e9ef7_0_19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g7cb5c460e3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03" name="Google Shape;803;g7cb5c460e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04" name="Google Shape;804;g7cb5c460e3_0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7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g7cb5c460e3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9" name="Google Shape;809;g7cb5c460e3_0_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g7cb5c460e3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8" name="Google Shape;818;g7cb5c460e3_0_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g7cb5c460e3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5" name="Google Shape;825;g7cb5c460e3_0_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0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g7cb5c460e3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2" name="Google Shape;832;g7cb5c460e3_0_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8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g7cb5c460e3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0" name="Google Shape;840;g7cb5c460e3_0_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0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g7cb5c460e3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2" name="Google Shape;852;g7cb5c460e3_0_4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5af5f45aa1_0_3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g5af5f45aa1_0_36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8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g7cb5c460e3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0" name="Google Shape;870;g7cb5c460e3_0_6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7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g7cf3f165e6_1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79" name="Google Shape;879;g7cf3f165e6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80" name="Google Shape;880;g7cf3f165e6_1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3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g7cf3f165e6_1_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5" name="Google Shape;885;g7cf3f165e6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6" name="Google Shape;886;g7cf3f165e6_1_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9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g7cf3f165e6_1_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1" name="Google Shape;891;g7cf3f165e6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2" name="Google Shape;892;g7cf3f165e6_1_1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g7cf3f165e6_1_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0" name="Google Shape;900;g7cf3f165e6_1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1" name="Google Shape;901;g7cf3f165e6_1_1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g7cf3f165e6_1_2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0" name="Google Shape;910;g7cf3f165e6_1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1" name="Google Shape;911;g7cf3f165e6_1_2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7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g7cf3f165e6_1_3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9" name="Google Shape;919;g7cf3f165e6_1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0" name="Google Shape;920;g7cf3f165e6_1_3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5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g7cf3f165e6_1_4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7" name="Google Shape;927;g7cf3f165e6_1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8" name="Google Shape;928;g7cf3f165e6_1_4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5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g7cf3f165e6_1_5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7" name="Google Shape;937;g7cf3f165e6_1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8" name="Google Shape;938;g7cf3f165e6_1_5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g7cf3f165e6_1_6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7" name="Google Shape;947;g7cf3f165e6_1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8" name="Google Shape;948;g7cf3f165e6_1_6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5af5f45aa1_0_2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g5af5f45aa1_0_27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5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Google Shape;956;g7cf3f165e6_1_6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7" name="Google Shape;957;g7cf3f165e6_1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8" name="Google Shape;958;g7cf3f165e6_1_6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슬라이드 1">
  <p:cSld name="1_제목 슬라이드_1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oogle Shape;25;p2"/>
          <p:cNvPicPr preferRelativeResize="0"/>
          <p:nvPr/>
        </p:nvPicPr>
        <p:blipFill rotWithShape="1">
          <a:blip r:embed="rId2">
            <a:alphaModFix/>
          </a:blip>
          <a:srcRect b="19990" l="0" r="0" t="64114"/>
          <a:stretch/>
        </p:blipFill>
        <p:spPr>
          <a:xfrm rot="10800000">
            <a:off x="0" y="1951596"/>
            <a:ext cx="9144000" cy="1240316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2"/>
          <p:cNvSpPr/>
          <p:nvPr/>
        </p:nvSpPr>
        <p:spPr>
          <a:xfrm>
            <a:off x="142876" y="152555"/>
            <a:ext cx="4886400" cy="689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27;p2"/>
          <p:cNvSpPr txBox="1"/>
          <p:nvPr>
            <p:ph type="ctrTitle"/>
          </p:nvPr>
        </p:nvSpPr>
        <p:spPr>
          <a:xfrm>
            <a:off x="1143000" y="2200359"/>
            <a:ext cx="6858000" cy="590400"/>
          </a:xfrm>
          <a:prstGeom prst="rect">
            <a:avLst/>
          </a:prstGeom>
          <a:noFill/>
          <a:ln>
            <a:noFill/>
          </a:ln>
        </p:spPr>
        <p:txBody>
          <a:bodyPr anchorCtr="0" anchor="b" bIns="17125" lIns="34275" spcFirstLastPara="1" rIns="34275" wrap="square" tIns="171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0" sz="30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0" sz="30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0" sz="30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0" sz="30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0" sz="30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0" sz="30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0" sz="30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0"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8" name="Google Shape;28;p2"/>
          <p:cNvSpPr/>
          <p:nvPr/>
        </p:nvSpPr>
        <p:spPr>
          <a:xfrm>
            <a:off x="144050" y="4617500"/>
            <a:ext cx="2085000" cy="417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" name="Google Shape;29;p2"/>
          <p:cNvSpPr/>
          <p:nvPr/>
        </p:nvSpPr>
        <p:spPr>
          <a:xfrm>
            <a:off x="6930025" y="4617500"/>
            <a:ext cx="2085000" cy="417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슬라이드">
  <p:cSld name="1_제목 슬라이드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"/>
          <p:cNvSpPr txBox="1"/>
          <p:nvPr>
            <p:ph type="ctrTitle"/>
          </p:nvPr>
        </p:nvSpPr>
        <p:spPr>
          <a:xfrm>
            <a:off x="1143000" y="2072634"/>
            <a:ext cx="6858000" cy="590400"/>
          </a:xfrm>
          <a:prstGeom prst="rect">
            <a:avLst/>
          </a:prstGeom>
          <a:noFill/>
          <a:ln>
            <a:noFill/>
          </a:ln>
        </p:spPr>
        <p:txBody>
          <a:bodyPr anchorCtr="0" anchor="b" bIns="17125" lIns="34275" spcFirstLastPara="1" rIns="34275" wrap="square" tIns="171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9pPr>
          </a:lstStyle>
          <a:p/>
        </p:txBody>
      </p:sp>
      <p:sp>
        <p:nvSpPr>
          <p:cNvPr id="32" name="Google Shape;32;p3"/>
          <p:cNvSpPr/>
          <p:nvPr/>
        </p:nvSpPr>
        <p:spPr>
          <a:xfrm>
            <a:off x="142876" y="152555"/>
            <a:ext cx="4886400" cy="689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Google Shape;33;p3"/>
          <p:cNvSpPr/>
          <p:nvPr/>
        </p:nvSpPr>
        <p:spPr>
          <a:xfrm>
            <a:off x="3852000" y="2849605"/>
            <a:ext cx="1440000" cy="34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17125" lIns="34250" spcFirstLastPara="1" rIns="34250" wrap="square" tIns="171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accent2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34" name="Google Shape;34;p3"/>
          <p:cNvSpPr txBox="1"/>
          <p:nvPr>
            <p:ph idx="1" type="subTitle"/>
          </p:nvPr>
        </p:nvSpPr>
        <p:spPr>
          <a:xfrm>
            <a:off x="1142999" y="3021103"/>
            <a:ext cx="68580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B7B7B7"/>
              </a:buClr>
              <a:buSzPts val="1100"/>
              <a:buNone/>
              <a:defRPr sz="1100">
                <a:solidFill>
                  <a:srgbClr val="B7B7B7"/>
                </a:solidFill>
              </a:defRPr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/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9pPr>
          </a:lstStyle>
          <a:p/>
        </p:txBody>
      </p:sp>
      <p:sp>
        <p:nvSpPr>
          <p:cNvPr id="35" name="Google Shape;35;p3"/>
          <p:cNvSpPr/>
          <p:nvPr/>
        </p:nvSpPr>
        <p:spPr>
          <a:xfrm>
            <a:off x="144050" y="4617500"/>
            <a:ext cx="2085000" cy="417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Google Shape;36;p3"/>
          <p:cNvSpPr/>
          <p:nvPr/>
        </p:nvSpPr>
        <p:spPr>
          <a:xfrm>
            <a:off x="6930025" y="4617500"/>
            <a:ext cx="2085000" cy="417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내용" type="obj">
  <p:cSld name="OBJEC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4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b="1" sz="17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4"/>
          <p:cNvSpPr txBox="1"/>
          <p:nvPr>
            <p:ph idx="1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Nanum Gothic"/>
              <a:buNone/>
              <a:defRPr sz="800">
                <a:solidFill>
                  <a:srgbClr val="999999"/>
                </a:solidFill>
                <a:latin typeface="Nanum Gothic"/>
                <a:ea typeface="Nanum Gothic"/>
                <a:cs typeface="Nanum Gothic"/>
                <a:sym typeface="Nanum Gothic"/>
              </a:defRPr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99999"/>
              </a:buClr>
              <a:buSzPts val="800"/>
              <a:buNone/>
              <a:defRPr sz="800">
                <a:solidFill>
                  <a:srgbClr val="999999"/>
                </a:solidFill>
              </a:defRPr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99999"/>
              </a:buClr>
              <a:buSzPts val="800"/>
              <a:buNone/>
              <a:defRPr sz="800">
                <a:solidFill>
                  <a:srgbClr val="999999"/>
                </a:solidFill>
              </a:defRPr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99999"/>
              </a:buClr>
              <a:buSzPts val="800"/>
              <a:buNone/>
              <a:defRPr sz="800">
                <a:solidFill>
                  <a:srgbClr val="999999"/>
                </a:solidFill>
              </a:defRPr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99999"/>
              </a:buClr>
              <a:buSzPts val="800"/>
              <a:buNone/>
              <a:defRPr sz="800">
                <a:solidFill>
                  <a:srgbClr val="999999"/>
                </a:solidFill>
              </a:defRPr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99999"/>
              </a:buClr>
              <a:buSzPts val="800"/>
              <a:buNone/>
              <a:defRPr sz="800">
                <a:solidFill>
                  <a:srgbClr val="999999"/>
                </a:solidFill>
              </a:defRPr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99999"/>
              </a:buClr>
              <a:buSzPts val="800"/>
              <a:buNone/>
              <a:defRPr sz="800">
                <a:solidFill>
                  <a:srgbClr val="999999"/>
                </a:solidFill>
              </a:defRPr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99999"/>
              </a:buClr>
              <a:buSzPts val="800"/>
              <a:buNone/>
              <a:defRPr sz="800">
                <a:solidFill>
                  <a:srgbClr val="999999"/>
                </a:solidFill>
              </a:defRPr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99999"/>
              </a:buClr>
              <a:buSzPts val="800"/>
              <a:buNone/>
              <a:defRPr sz="800">
                <a:solidFill>
                  <a:srgbClr val="999999"/>
                </a:solidFill>
              </a:defRPr>
            </a:lvl9pPr>
          </a:lstStyle>
          <a:p/>
        </p:txBody>
      </p:sp>
      <p:sp>
        <p:nvSpPr>
          <p:cNvPr id="40" name="Google Shape;40;p4"/>
          <p:cNvSpPr/>
          <p:nvPr/>
        </p:nvSpPr>
        <p:spPr>
          <a:xfrm>
            <a:off x="144050" y="4617500"/>
            <a:ext cx="2085000" cy="417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4"/>
          <p:cNvSpPr/>
          <p:nvPr/>
        </p:nvSpPr>
        <p:spPr>
          <a:xfrm>
            <a:off x="6930025" y="4617500"/>
            <a:ext cx="2085000" cy="417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만 1">
  <p:cSld name="TITLE_ONLY_1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5"/>
          <p:cNvSpPr/>
          <p:nvPr/>
        </p:nvSpPr>
        <p:spPr>
          <a:xfrm>
            <a:off x="142876" y="152555"/>
            <a:ext cx="4886400" cy="689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내용 1">
  <p:cSld name="OBJECT_1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6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6"/>
          <p:cNvSpPr txBox="1"/>
          <p:nvPr>
            <p:ph idx="1" type="body"/>
          </p:nvPr>
        </p:nvSpPr>
        <p:spPr>
          <a:xfrm>
            <a:off x="628650" y="976121"/>
            <a:ext cx="7886700" cy="36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15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15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15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15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15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15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15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15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2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Nanum Gothic"/>
              <a:buNone/>
              <a:defRPr sz="800">
                <a:solidFill>
                  <a:srgbClr val="999999"/>
                </a:solidFill>
                <a:latin typeface="Nanum Gothic"/>
                <a:ea typeface="Nanum Gothic"/>
                <a:cs typeface="Nanum Gothic"/>
                <a:sym typeface="Nanum Gothic"/>
              </a:defRPr>
            </a:lvl1pPr>
            <a:lvl2pPr lvl="1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99999"/>
              </a:buClr>
              <a:buSzPts val="800"/>
              <a:buNone/>
              <a:defRPr sz="800">
                <a:solidFill>
                  <a:srgbClr val="999999"/>
                </a:solidFill>
              </a:defRPr>
            </a:lvl2pPr>
            <a:lvl3pPr lvl="2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99999"/>
              </a:buClr>
              <a:buSzPts val="800"/>
              <a:buNone/>
              <a:defRPr sz="800">
                <a:solidFill>
                  <a:srgbClr val="999999"/>
                </a:solidFill>
              </a:defRPr>
            </a:lvl3pPr>
            <a:lvl4pPr lvl="3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99999"/>
              </a:buClr>
              <a:buSzPts val="800"/>
              <a:buNone/>
              <a:defRPr sz="800">
                <a:solidFill>
                  <a:srgbClr val="999999"/>
                </a:solidFill>
              </a:defRPr>
            </a:lvl4pPr>
            <a:lvl5pPr lvl="4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99999"/>
              </a:buClr>
              <a:buSzPts val="800"/>
              <a:buNone/>
              <a:defRPr sz="800">
                <a:solidFill>
                  <a:srgbClr val="999999"/>
                </a:solidFill>
              </a:defRPr>
            </a:lvl5pPr>
            <a:lvl6pPr lvl="5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99999"/>
              </a:buClr>
              <a:buSzPts val="800"/>
              <a:buNone/>
              <a:defRPr sz="800">
                <a:solidFill>
                  <a:srgbClr val="999999"/>
                </a:solidFill>
              </a:defRPr>
            </a:lvl6pPr>
            <a:lvl7pPr lvl="6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99999"/>
              </a:buClr>
              <a:buSzPts val="800"/>
              <a:buNone/>
              <a:defRPr sz="800">
                <a:solidFill>
                  <a:srgbClr val="999999"/>
                </a:solidFill>
              </a:defRPr>
            </a:lvl7pPr>
            <a:lvl8pPr lvl="7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99999"/>
              </a:buClr>
              <a:buSzPts val="800"/>
              <a:buNone/>
              <a:defRPr sz="800">
                <a:solidFill>
                  <a:srgbClr val="999999"/>
                </a:solidFill>
              </a:defRPr>
            </a:lvl8pPr>
            <a:lvl9pPr lvl="8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99999"/>
              </a:buClr>
              <a:buSzPts val="800"/>
              <a:buNone/>
              <a:defRPr sz="800">
                <a:solidFill>
                  <a:srgbClr val="99999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내용 2">
  <p:cSld name="OBJECT_2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7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7"/>
          <p:cNvSpPr txBox="1"/>
          <p:nvPr>
            <p:ph idx="1" type="body"/>
          </p:nvPr>
        </p:nvSpPr>
        <p:spPr>
          <a:xfrm>
            <a:off x="628650" y="976121"/>
            <a:ext cx="7886700" cy="36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15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15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15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15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15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15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15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15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1" name="Google Shape;51;p7"/>
          <p:cNvSpPr txBox="1"/>
          <p:nvPr>
            <p:ph idx="2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Nanum Gothic"/>
              <a:buNone/>
              <a:defRPr sz="800">
                <a:solidFill>
                  <a:srgbClr val="999999"/>
                </a:solidFill>
                <a:latin typeface="Nanum Gothic"/>
                <a:ea typeface="Nanum Gothic"/>
                <a:cs typeface="Nanum Gothic"/>
                <a:sym typeface="Nanum Gothic"/>
              </a:defRPr>
            </a:lvl1pPr>
            <a:lvl2pPr lvl="1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99999"/>
              </a:buClr>
              <a:buSzPts val="800"/>
              <a:buNone/>
              <a:defRPr sz="800">
                <a:solidFill>
                  <a:srgbClr val="999999"/>
                </a:solidFill>
              </a:defRPr>
            </a:lvl2pPr>
            <a:lvl3pPr lvl="2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99999"/>
              </a:buClr>
              <a:buSzPts val="800"/>
              <a:buNone/>
              <a:defRPr sz="800">
                <a:solidFill>
                  <a:srgbClr val="999999"/>
                </a:solidFill>
              </a:defRPr>
            </a:lvl3pPr>
            <a:lvl4pPr lvl="3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99999"/>
              </a:buClr>
              <a:buSzPts val="800"/>
              <a:buNone/>
              <a:defRPr sz="800">
                <a:solidFill>
                  <a:srgbClr val="999999"/>
                </a:solidFill>
              </a:defRPr>
            </a:lvl4pPr>
            <a:lvl5pPr lvl="4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99999"/>
              </a:buClr>
              <a:buSzPts val="800"/>
              <a:buNone/>
              <a:defRPr sz="800">
                <a:solidFill>
                  <a:srgbClr val="999999"/>
                </a:solidFill>
              </a:defRPr>
            </a:lvl5pPr>
            <a:lvl6pPr lvl="5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99999"/>
              </a:buClr>
              <a:buSzPts val="800"/>
              <a:buNone/>
              <a:defRPr sz="800">
                <a:solidFill>
                  <a:srgbClr val="999999"/>
                </a:solidFill>
              </a:defRPr>
            </a:lvl6pPr>
            <a:lvl7pPr lvl="6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99999"/>
              </a:buClr>
              <a:buSzPts val="800"/>
              <a:buNone/>
              <a:defRPr sz="800">
                <a:solidFill>
                  <a:srgbClr val="999999"/>
                </a:solidFill>
              </a:defRPr>
            </a:lvl7pPr>
            <a:lvl8pPr lvl="7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99999"/>
              </a:buClr>
              <a:buSzPts val="800"/>
              <a:buNone/>
              <a:defRPr sz="800">
                <a:solidFill>
                  <a:srgbClr val="999999"/>
                </a:solidFill>
              </a:defRPr>
            </a:lvl8pPr>
            <a:lvl9pPr lvl="8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99999"/>
              </a:buClr>
              <a:buSzPts val="800"/>
              <a:buNone/>
              <a:defRPr sz="800">
                <a:solidFill>
                  <a:srgbClr val="99999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theme" Target="../theme/theme1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/>
          <p:nvPr/>
        </p:nvSpPr>
        <p:spPr>
          <a:xfrm>
            <a:off x="4288528" y="802365"/>
            <a:ext cx="582300" cy="34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17125" lIns="34250" spcFirstLastPara="1" rIns="34250" wrap="square" tIns="171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accent2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1" name="Google Shape;11;p1"/>
          <p:cNvSpPr txBox="1"/>
          <p:nvPr/>
        </p:nvSpPr>
        <p:spPr>
          <a:xfrm>
            <a:off x="101025" y="4686300"/>
            <a:ext cx="27240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ko-KR" sz="800" u="none" cap="none" strike="noStrike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FIN INSIGHT</a:t>
            </a:r>
            <a:endParaRPr b="0" i="0" sz="8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ko-KR" sz="800" u="none" cap="none" strike="noStrike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Copyright FIN INSIGHT. All Right Reserved</a:t>
            </a:r>
            <a:endParaRPr b="0" i="0" sz="800" u="none" cap="none" strike="noStrike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2" name="Google Shape;12;p1"/>
          <p:cNvSpPr txBox="1"/>
          <p:nvPr/>
        </p:nvSpPr>
        <p:spPr>
          <a:xfrm>
            <a:off x="7097375" y="4686300"/>
            <a:ext cx="19071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ko-KR" sz="800" u="none" cap="none" strike="noStrike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가치를 높이는 금융 인공지능 실무교육</a:t>
            </a:r>
            <a:endParaRPr b="0" i="0" sz="8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3" name="Google Shape;13;p1"/>
          <p:cNvSpPr/>
          <p:nvPr/>
        </p:nvSpPr>
        <p:spPr>
          <a:xfrm>
            <a:off x="177225" y="284849"/>
            <a:ext cx="582300" cy="90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17125" lIns="34250" spcFirstLastPara="1" rIns="34250" wrap="square" tIns="171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accent2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grpSp>
        <p:nvGrpSpPr>
          <p:cNvPr id="14" name="Google Shape;14;p1"/>
          <p:cNvGrpSpPr/>
          <p:nvPr/>
        </p:nvGrpSpPr>
        <p:grpSpPr>
          <a:xfrm rot="10800000">
            <a:off x="-4" y="4882015"/>
            <a:ext cx="268851" cy="268960"/>
            <a:chOff x="8896050" y="-45"/>
            <a:chExt cx="248109" cy="248210"/>
          </a:xfrm>
        </p:grpSpPr>
        <p:sp>
          <p:nvSpPr>
            <p:cNvPr id="15" name="Google Shape;15;p1"/>
            <p:cNvSpPr/>
            <p:nvPr/>
          </p:nvSpPr>
          <p:spPr>
            <a:xfrm>
              <a:off x="8896050" y="0"/>
              <a:ext cx="248100" cy="912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6;p1"/>
            <p:cNvSpPr/>
            <p:nvPr/>
          </p:nvSpPr>
          <p:spPr>
            <a:xfrm rot="-5395843">
              <a:off x="8974359" y="78460"/>
              <a:ext cx="248100" cy="912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" name="Google Shape;17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889999" y="0"/>
            <a:ext cx="254001" cy="254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" name="Google Shape;18;p1"/>
          <p:cNvGrpSpPr/>
          <p:nvPr/>
        </p:nvGrpSpPr>
        <p:grpSpPr>
          <a:xfrm>
            <a:off x="8875197" y="-49"/>
            <a:ext cx="268851" cy="268960"/>
            <a:chOff x="8896050" y="-45"/>
            <a:chExt cx="248109" cy="248210"/>
          </a:xfrm>
        </p:grpSpPr>
        <p:sp>
          <p:nvSpPr>
            <p:cNvPr id="19" name="Google Shape;19;p1"/>
            <p:cNvSpPr/>
            <p:nvPr/>
          </p:nvSpPr>
          <p:spPr>
            <a:xfrm>
              <a:off x="8896050" y="0"/>
              <a:ext cx="248100" cy="91200"/>
            </a:xfrm>
            <a:prstGeom prst="rect">
              <a:avLst/>
            </a:prstGeom>
            <a:solidFill>
              <a:srgbClr val="F684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0;p1"/>
            <p:cNvSpPr/>
            <p:nvPr/>
          </p:nvSpPr>
          <p:spPr>
            <a:xfrm rot="-5395843">
              <a:off x="8974359" y="78460"/>
              <a:ext cx="248100" cy="91200"/>
            </a:xfrm>
            <a:prstGeom prst="rect">
              <a:avLst/>
            </a:prstGeom>
            <a:solidFill>
              <a:srgbClr val="F684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1" name="Google Shape;21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071881" y="4872900"/>
            <a:ext cx="834069" cy="15390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1"/>
          <p:cNvSpPr/>
          <p:nvPr/>
        </p:nvSpPr>
        <p:spPr>
          <a:xfrm>
            <a:off x="144050" y="4617500"/>
            <a:ext cx="2085000" cy="417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1"/>
          <p:cNvSpPr/>
          <p:nvPr/>
        </p:nvSpPr>
        <p:spPr>
          <a:xfrm>
            <a:off x="6930025" y="4617500"/>
            <a:ext cx="2085000" cy="417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1620">
          <p15:clr>
            <a:srgbClr val="F26B43"/>
          </p15:clr>
        </p15:guide>
        <p15:guide id="2" pos="2880">
          <p15:clr>
            <a:srgbClr val="F26B43"/>
          </p15:clr>
        </p15:guide>
        <p15:guide id="3" pos="112">
          <p15:clr>
            <a:srgbClr val="F26B43"/>
          </p15:clr>
        </p15:guide>
        <p15:guide id="4" pos="5616">
          <p15:clr>
            <a:srgbClr val="F26B43"/>
          </p15:clr>
        </p15:guide>
        <p15:guide id="5" orient="horz" pos="2952">
          <p15:clr>
            <a:srgbClr val="F26B43"/>
          </p15:clr>
        </p15:guide>
        <p15:guide id="6" orient="horz" pos="247">
          <p15:clr>
            <a:srgbClr val="F06B4A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Relationship Id="rId4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://google.com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search.naver.com/search.naver?where=news&amp;sm=tab_jum&amp;query=%EB%AC%B4%EC%97%AD%EC%A0%84%EC%9F%81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search.naver.com/search.naver?where=news&amp;sm=tab_jum&amp;query=%EB%AC%B4%EC%97%AD%EC%A0%84%EC%9F%81" TargetMode="Externa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search.naver.com/" TargetMode="External"/><Relationship Id="rId4" Type="http://schemas.openxmlformats.org/officeDocument/2006/relationships/hyperlink" Target="https://61.100.4.51" TargetMode="External"/><Relationship Id="rId5" Type="http://schemas.openxmlformats.org/officeDocument/2006/relationships/hyperlink" Target="https://search.naver.com/search.naver?where=news&amp;sm=tab_jum&amp;query=%EB%AC%B4%EC%97%AD%EC%A0%84%EC%9F%81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s://search.naver.com/search.naver?where=news&amp;query=%EB%AC%B4%EC%97%AD%EC%A0%84%EC%9F%81" TargetMode="External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5.png"/><Relationship Id="rId4" Type="http://schemas.openxmlformats.org/officeDocument/2006/relationships/image" Target="../media/image1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s://search.naver.com/search.naver?where=news&amp;query=%EB%AC%B4%EC%97%AD%EC%A0%84%EC%9F%81" TargetMode="External"/><Relationship Id="rId4" Type="http://schemas.openxmlformats.org/officeDocument/2006/relationships/hyperlink" Target="https://search.naver.com/search.naver?where=news&amp;query=%EB%AC%B4%EC%97%AD%EC%A0%84%EC%9F%81" TargetMode="External"/><Relationship Id="rId5" Type="http://schemas.openxmlformats.org/officeDocument/2006/relationships/hyperlink" Target="https://search.naver.com/search.naver?where=news&amp;query=%EB%AC%B4%EC%97%AD%EC%A0%84%EC%9F%81" TargetMode="External"/><Relationship Id="rId6" Type="http://schemas.openxmlformats.org/officeDocument/2006/relationships/hyperlink" Target="https://search.naver.com/search.naver?where=news&amp;query=%EB%AC%B4%EC%97%AD%EC%A0%84%EC%9F%81" TargetMode="External"/><Relationship Id="rId7" Type="http://schemas.openxmlformats.org/officeDocument/2006/relationships/hyperlink" Target="https://search.naver.com/search.naver?where=news&amp;query=%EB%AC%B4%EC%97%AD%EC%A0%84%EC%9F%81" TargetMode="Externa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3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hyperlink" Target="https://developer.mozilla.org/ko/docs/Web/HTTP/Methods" TargetMode="Externa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hyperlink" Target="https://developer.mozilla.org/ko/docs/Web/HTTP/Status" TargetMode="Externa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7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hyperlink" Target="https://chrome.google.com/webstore" TargetMode="Externa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hyperlink" Target="https://2.python-requests.org/en/master/" TargetMode="External"/><Relationship Id="rId4" Type="http://schemas.openxmlformats.org/officeDocument/2006/relationships/hyperlink" Target="https://github.com/kennethreitz/requests" TargetMode="External"/><Relationship Id="rId5" Type="http://schemas.openxmlformats.org/officeDocument/2006/relationships/image" Target="../media/image18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hyperlink" Target="https://naver.com" TargetMode="External"/><Relationship Id="rId4" Type="http://schemas.openxmlformats.org/officeDocument/2006/relationships/hyperlink" Target="https://naver.com" TargetMode="External"/><Relationship Id="rId5" Type="http://schemas.openxmlformats.org/officeDocument/2006/relationships/hyperlink" Target="https://search.naver.com" TargetMode="Externa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7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hyperlink" Target="https://www.crummy.com/software/BeautifulSoup/bs4/doc/" TargetMode="External"/><Relationship Id="rId4" Type="http://schemas.openxmlformats.org/officeDocument/2006/relationships/image" Target="../media/image19.png"/><Relationship Id="rId5" Type="http://schemas.openxmlformats.org/officeDocument/2006/relationships/hyperlink" Target="http://www.crummy.com/software/BeautifulSoup/" TargetMode="Externa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hyperlink" Target="https://naver.com" TargetMode="Externa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hyperlink" Target="https://naver.com" TargetMode="Externa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20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2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20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22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21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23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31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31.png"/><Relationship Id="rId4" Type="http://schemas.openxmlformats.org/officeDocument/2006/relationships/image" Target="../media/image25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31.png"/><Relationship Id="rId4" Type="http://schemas.openxmlformats.org/officeDocument/2006/relationships/image" Target="../media/image25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Relationship Id="rId3" Type="http://schemas.openxmlformats.org/officeDocument/2006/relationships/hyperlink" Target="https://finance.naver.com/item/sise.nhn?code=005930" TargetMode="External"/><Relationship Id="rId4" Type="http://schemas.openxmlformats.org/officeDocument/2006/relationships/image" Target="../media/image28.png"/><Relationship Id="rId5" Type="http://schemas.openxmlformats.org/officeDocument/2006/relationships/image" Target="../media/image24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Relationship Id="rId3" Type="http://schemas.openxmlformats.org/officeDocument/2006/relationships/hyperlink" Target="https://finance.naver.com/item/sise.nhn?code=005930" TargetMode="External"/><Relationship Id="rId4" Type="http://schemas.openxmlformats.org/officeDocument/2006/relationships/image" Target="../media/image28.png"/><Relationship Id="rId5" Type="http://schemas.openxmlformats.org/officeDocument/2006/relationships/image" Target="../media/image2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2.xml"/><Relationship Id="rId3" Type="http://schemas.openxmlformats.org/officeDocument/2006/relationships/hyperlink" Target="https://finance.naver.com/item/news.nhn?code=005930" TargetMode="External"/><Relationship Id="rId4" Type="http://schemas.openxmlformats.org/officeDocument/2006/relationships/image" Target="../media/image26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3.xml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4.xml"/><Relationship Id="rId3" Type="http://schemas.openxmlformats.org/officeDocument/2006/relationships/hyperlink" Target="https://selenium-python.readthedocs.io/" TargetMode="External"/><Relationship Id="rId4" Type="http://schemas.openxmlformats.org/officeDocument/2006/relationships/image" Target="../media/image27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5.xml"/><Relationship Id="rId3" Type="http://schemas.openxmlformats.org/officeDocument/2006/relationships/hyperlink" Target="https://sites.google.com/a/chromium.org/chromedriver/downloads" TargetMode="External"/><Relationship Id="rId4" Type="http://schemas.openxmlformats.org/officeDocument/2006/relationships/hyperlink" Target="https://sites.google.com/a/chromium.org/chromedriver/downloads" TargetMode="External"/><Relationship Id="rId10" Type="http://schemas.openxmlformats.org/officeDocument/2006/relationships/hyperlink" Target="https://webkit.org/blog/6900/webdriver-support-in-safari-10/" TargetMode="External"/><Relationship Id="rId9" Type="http://schemas.openxmlformats.org/officeDocument/2006/relationships/hyperlink" Target="https://webkit.org/blog/6900/webdriver-support-in-safari-10/" TargetMode="External"/><Relationship Id="rId5" Type="http://schemas.openxmlformats.org/officeDocument/2006/relationships/hyperlink" Target="https://developer.microsoft.com/en-us/microsoft-edge/tools/webdriver/" TargetMode="External"/><Relationship Id="rId6" Type="http://schemas.openxmlformats.org/officeDocument/2006/relationships/hyperlink" Target="https://developer.microsoft.com/en-us/microsoft-edge/tools/webdriver/" TargetMode="External"/><Relationship Id="rId7" Type="http://schemas.openxmlformats.org/officeDocument/2006/relationships/hyperlink" Target="https://github.com/mozilla/geckodriver/releases" TargetMode="External"/><Relationship Id="rId8" Type="http://schemas.openxmlformats.org/officeDocument/2006/relationships/hyperlink" Target="https://github.com/mozilla/geckodriver/releases" TargetMode="External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32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7.xml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8.xml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9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0.xml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1.xml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2.xml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3.xml"/><Relationship Id="rId3" Type="http://schemas.openxmlformats.org/officeDocument/2006/relationships/hyperlink" Target="https://search.naver.com/search.naver?where=news&amp;query=%ED%99%98%EC%9C%A8%EC%A0%84%EC%9F%81" TargetMode="External"/><Relationship Id="rId4" Type="http://schemas.openxmlformats.org/officeDocument/2006/relationships/image" Target="../media/image33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30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29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6.xml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7.xml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8.xml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9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0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ctrTitle"/>
          </p:nvPr>
        </p:nvSpPr>
        <p:spPr>
          <a:xfrm>
            <a:off x="1143000" y="2200359"/>
            <a:ext cx="6858000" cy="590400"/>
          </a:xfrm>
          <a:prstGeom prst="rect">
            <a:avLst/>
          </a:prstGeom>
          <a:noFill/>
          <a:ln>
            <a:noFill/>
          </a:ln>
        </p:spPr>
        <p:txBody>
          <a:bodyPr anchorCtr="0" anchor="b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ko-KR"/>
              <a:t>웹 스크레이핑(크롤링)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7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ko-KR"/>
              <a:t>웹 통신이란?</a:t>
            </a:r>
            <a:endParaRPr/>
          </a:p>
        </p:txBody>
      </p:sp>
      <p:sp>
        <p:nvSpPr>
          <p:cNvPr id="134" name="Google Shape;134;p17"/>
          <p:cNvSpPr txBox="1"/>
          <p:nvPr>
            <p:ph idx="1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800"/>
              <a:buNone/>
            </a:pPr>
            <a:r>
              <a:rPr lang="ko-KR"/>
              <a:t>데이터 수집</a:t>
            </a:r>
            <a:endParaRPr/>
          </a:p>
        </p:txBody>
      </p:sp>
      <p:sp>
        <p:nvSpPr>
          <p:cNvPr id="135" name="Google Shape;135;p17"/>
          <p:cNvSpPr/>
          <p:nvPr/>
        </p:nvSpPr>
        <p:spPr>
          <a:xfrm>
            <a:off x="1095408" y="1707654"/>
            <a:ext cx="1231200" cy="4605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ko-KR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송신자</a:t>
            </a:r>
            <a:endParaRPr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ko-KR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(Sender)</a:t>
            </a:r>
            <a:endParaRPr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36" name="Google Shape;136;p17"/>
          <p:cNvSpPr/>
          <p:nvPr/>
        </p:nvSpPr>
        <p:spPr>
          <a:xfrm>
            <a:off x="7013208" y="1707654"/>
            <a:ext cx="1231200" cy="4605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ko-KR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수신자</a:t>
            </a:r>
            <a:endParaRPr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ko-KR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(Receiver)</a:t>
            </a:r>
            <a:endParaRPr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37" name="Google Shape;137;p17"/>
          <p:cNvSpPr/>
          <p:nvPr/>
        </p:nvSpPr>
        <p:spPr>
          <a:xfrm>
            <a:off x="2799657" y="1644091"/>
            <a:ext cx="3670500" cy="618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38" name="Google Shape;138;p17"/>
          <p:cNvSpPr/>
          <p:nvPr/>
        </p:nvSpPr>
        <p:spPr>
          <a:xfrm>
            <a:off x="3661944" y="1340427"/>
            <a:ext cx="1800000" cy="943200"/>
          </a:xfrm>
          <a:prstGeom prst="rect">
            <a:avLst/>
          </a:prstGeom>
          <a:solidFill>
            <a:srgbClr val="2E75B5"/>
          </a:solidFill>
          <a:ln>
            <a:noFill/>
          </a:ln>
          <a:effectLst>
            <a:outerShdw blurRad="40000" rotWithShape="0" dir="5400000" dist="23000">
              <a:srgbClr val="000000">
                <a:alpha val="349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웹(인터넷)</a:t>
            </a:r>
            <a:endParaRPr i="0" sz="1800" u="none" cap="none" strike="noStrike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39" name="Google Shape;139;p17"/>
          <p:cNvSpPr/>
          <p:nvPr/>
        </p:nvSpPr>
        <p:spPr>
          <a:xfrm>
            <a:off x="3805960" y="1802069"/>
            <a:ext cx="1512000" cy="330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ko-KR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메시지</a:t>
            </a:r>
            <a:r>
              <a:rPr i="0" lang="ko-KR" sz="11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(Message)</a:t>
            </a:r>
            <a:endParaRPr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40" name="Google Shape;140;p17"/>
          <p:cNvSpPr txBox="1"/>
          <p:nvPr/>
        </p:nvSpPr>
        <p:spPr>
          <a:xfrm>
            <a:off x="960988" y="3363838"/>
            <a:ext cx="71490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ko-KR" sz="18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웹 통신에는 크게 두 종류가 있어요.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ko-KR" sz="18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응답이 있는 통신, 응답이 없는 통신</a:t>
            </a:r>
            <a:endParaRPr i="0" sz="18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8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ko-KR"/>
              <a:t>웹 통신이란?</a:t>
            </a:r>
            <a:endParaRPr/>
          </a:p>
        </p:txBody>
      </p:sp>
      <p:sp>
        <p:nvSpPr>
          <p:cNvPr id="146" name="Google Shape;146;p18"/>
          <p:cNvSpPr txBox="1"/>
          <p:nvPr>
            <p:ph idx="1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800"/>
              <a:buNone/>
            </a:pPr>
            <a:r>
              <a:rPr lang="ko-KR"/>
              <a:t>데이터 수집</a:t>
            </a:r>
            <a:endParaRPr/>
          </a:p>
        </p:txBody>
      </p:sp>
      <p:sp>
        <p:nvSpPr>
          <p:cNvPr id="147" name="Google Shape;147;p18"/>
          <p:cNvSpPr/>
          <p:nvPr/>
        </p:nvSpPr>
        <p:spPr>
          <a:xfrm>
            <a:off x="1298209" y="1439875"/>
            <a:ext cx="2153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ko-KR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응답이 있는 통신</a:t>
            </a:r>
            <a:endParaRPr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48" name="Google Shape;148;p18"/>
          <p:cNvSpPr txBox="1"/>
          <p:nvPr/>
        </p:nvSpPr>
        <p:spPr>
          <a:xfrm>
            <a:off x="356350" y="1059582"/>
            <a:ext cx="40371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anum Gothic"/>
              <a:buNone/>
            </a:pPr>
            <a:r>
              <a:rPr b="1" i="0" lang="ko-KR" sz="16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TCP</a:t>
            </a:r>
            <a:endParaRPr b="1" i="0" sz="1600" u="none" cap="none" strike="no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49" name="Google Shape;149;p18"/>
          <p:cNvSpPr txBox="1"/>
          <p:nvPr/>
        </p:nvSpPr>
        <p:spPr>
          <a:xfrm>
            <a:off x="4839496" y="1070398"/>
            <a:ext cx="40371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anum Gothic"/>
              <a:buNone/>
            </a:pPr>
            <a:r>
              <a:rPr b="1" i="0" lang="ko-KR" sz="16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UDP</a:t>
            </a:r>
            <a:endParaRPr b="1" i="0" sz="1600" u="none" cap="none" strike="no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50" name="Google Shape;150;p18"/>
          <p:cNvSpPr/>
          <p:nvPr/>
        </p:nvSpPr>
        <p:spPr>
          <a:xfrm>
            <a:off x="5926403" y="1439875"/>
            <a:ext cx="1863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ko-KR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응답이 없는 통신</a:t>
            </a:r>
            <a:endParaRPr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51" name="Google Shape;151;p18"/>
          <p:cNvSpPr/>
          <p:nvPr/>
        </p:nvSpPr>
        <p:spPr>
          <a:xfrm>
            <a:off x="682721" y="1886659"/>
            <a:ext cx="3384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anum Gothic"/>
              <a:buChar char="•"/>
            </a:pPr>
            <a:r>
              <a:rPr b="1" i="0" lang="ko-KR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대부분의 웹 통신</a:t>
            </a:r>
            <a:endParaRPr b="1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anum Gothic"/>
              <a:buChar char="•"/>
            </a:pPr>
            <a:r>
              <a:rPr i="0" lang="ko-KR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안전한 연결</a:t>
            </a:r>
            <a:endParaRPr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52" name="Google Shape;152;p18"/>
          <p:cNvSpPr/>
          <p:nvPr/>
        </p:nvSpPr>
        <p:spPr>
          <a:xfrm>
            <a:off x="4932040" y="1886659"/>
            <a:ext cx="3384300" cy="9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anum Gothic"/>
              <a:buChar char="•"/>
            </a:pPr>
            <a:r>
              <a:rPr i="0" lang="ko-KR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빠른 반응을 요하는 게임</a:t>
            </a:r>
            <a:endParaRPr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anum Gothic"/>
              <a:buChar char="•"/>
            </a:pPr>
            <a:r>
              <a:rPr i="0" lang="ko-KR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동영상 스트리밍(Youtube)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anum Gothic"/>
              <a:buChar char="•"/>
            </a:pPr>
            <a:r>
              <a:rPr i="0" lang="ko-KR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VoIP, mVoIP</a:t>
            </a:r>
            <a:endParaRPr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1968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pSp>
        <p:nvGrpSpPr>
          <p:cNvPr id="153" name="Google Shape;153;p18"/>
          <p:cNvGrpSpPr/>
          <p:nvPr/>
        </p:nvGrpSpPr>
        <p:grpSpPr>
          <a:xfrm>
            <a:off x="4915195" y="3518714"/>
            <a:ext cx="3733208" cy="492539"/>
            <a:chOff x="1095408" y="1340427"/>
            <a:chExt cx="7149000" cy="943200"/>
          </a:xfrm>
        </p:grpSpPr>
        <p:sp>
          <p:nvSpPr>
            <p:cNvPr id="154" name="Google Shape;154;p18"/>
            <p:cNvSpPr/>
            <p:nvPr/>
          </p:nvSpPr>
          <p:spPr>
            <a:xfrm>
              <a:off x="1095408" y="1707654"/>
              <a:ext cx="1231200" cy="460500"/>
            </a:xfrm>
            <a:prstGeom prst="roundRect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i="0" lang="ko-KR" sz="1000" u="none" cap="none" strike="noStrike">
                  <a:solidFill>
                    <a:srgbClr val="000000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송신자</a:t>
              </a:r>
              <a:endParaRPr i="0" sz="10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  <p:sp>
          <p:nvSpPr>
            <p:cNvPr id="155" name="Google Shape;155;p18"/>
            <p:cNvSpPr/>
            <p:nvPr/>
          </p:nvSpPr>
          <p:spPr>
            <a:xfrm>
              <a:off x="7013208" y="1707654"/>
              <a:ext cx="1231200" cy="460500"/>
            </a:xfrm>
            <a:prstGeom prst="roundRect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i="0" lang="ko-KR" sz="1000" u="none" cap="none" strike="noStrike">
                  <a:solidFill>
                    <a:srgbClr val="000000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수신자</a:t>
              </a:r>
              <a:endParaRPr i="0" sz="10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  <p:sp>
          <p:nvSpPr>
            <p:cNvPr id="156" name="Google Shape;156;p18"/>
            <p:cNvSpPr/>
            <p:nvPr/>
          </p:nvSpPr>
          <p:spPr>
            <a:xfrm>
              <a:off x="2799657" y="1644091"/>
              <a:ext cx="3670500" cy="6186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0" sz="10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  <p:sp>
          <p:nvSpPr>
            <p:cNvPr id="157" name="Google Shape;157;p18"/>
            <p:cNvSpPr/>
            <p:nvPr/>
          </p:nvSpPr>
          <p:spPr>
            <a:xfrm>
              <a:off x="3661944" y="1340427"/>
              <a:ext cx="1800000" cy="943200"/>
            </a:xfrm>
            <a:prstGeom prst="rect">
              <a:avLst/>
            </a:prstGeom>
            <a:solidFill>
              <a:srgbClr val="2E75B5"/>
            </a:solidFill>
            <a:ln>
              <a:noFill/>
            </a:ln>
            <a:effectLst>
              <a:outerShdw blurRad="40000" rotWithShape="0" dir="5400000" dist="23000">
                <a:srgbClr val="000000">
                  <a:alpha val="34900"/>
                </a:srgbClr>
              </a:outerShdw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0" lang="ko-KR" sz="1100" u="none" cap="none" strike="noStrike">
                  <a:solidFill>
                    <a:schemeClr val="lt1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인터넷</a:t>
              </a:r>
              <a:endParaRPr i="0" sz="1100" u="none" cap="none" strike="noStrike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  <p:sp>
          <p:nvSpPr>
            <p:cNvPr id="158" name="Google Shape;158;p18"/>
            <p:cNvSpPr/>
            <p:nvPr/>
          </p:nvSpPr>
          <p:spPr>
            <a:xfrm>
              <a:off x="3805960" y="1802069"/>
              <a:ext cx="1512000" cy="3303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0" lang="ko-KR" sz="1000" u="none" cap="none" strike="noStrike">
                  <a:solidFill>
                    <a:srgbClr val="000000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메시지</a:t>
              </a:r>
              <a:endParaRPr i="0" sz="10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</p:grpSp>
      <p:grpSp>
        <p:nvGrpSpPr>
          <p:cNvPr id="159" name="Google Shape;159;p18"/>
          <p:cNvGrpSpPr/>
          <p:nvPr/>
        </p:nvGrpSpPr>
        <p:grpSpPr>
          <a:xfrm>
            <a:off x="432078" y="3153094"/>
            <a:ext cx="3733208" cy="1223791"/>
            <a:chOff x="647253" y="3280719"/>
            <a:chExt cx="3733208" cy="1223791"/>
          </a:xfrm>
        </p:grpSpPr>
        <p:grpSp>
          <p:nvGrpSpPr>
            <p:cNvPr id="160" name="Google Shape;160;p18"/>
            <p:cNvGrpSpPr/>
            <p:nvPr/>
          </p:nvGrpSpPr>
          <p:grpSpPr>
            <a:xfrm>
              <a:off x="647253" y="3280719"/>
              <a:ext cx="3733208" cy="492539"/>
              <a:chOff x="1095408" y="1340427"/>
              <a:chExt cx="7149000" cy="943200"/>
            </a:xfrm>
          </p:grpSpPr>
          <p:sp>
            <p:nvSpPr>
              <p:cNvPr id="161" name="Google Shape;161;p18"/>
              <p:cNvSpPr/>
              <p:nvPr/>
            </p:nvSpPr>
            <p:spPr>
              <a:xfrm>
                <a:off x="1095408" y="1707654"/>
                <a:ext cx="1231200" cy="460500"/>
              </a:xfrm>
              <a:prstGeom prst="roundRect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i="0" lang="ko-KR" sz="1000" u="none" cap="none" strike="noStrike">
                    <a:solidFill>
                      <a:srgbClr val="000000"/>
                    </a:solidFill>
                    <a:latin typeface="Nanum Gothic"/>
                    <a:ea typeface="Nanum Gothic"/>
                    <a:cs typeface="Nanum Gothic"/>
                    <a:sym typeface="Nanum Gothic"/>
                  </a:rPr>
                  <a:t>송신자</a:t>
                </a:r>
                <a:endParaRPr i="0" sz="1000" u="none" cap="none" strike="noStrike">
                  <a:solidFill>
                    <a:srgbClr val="000000"/>
                  </a:solidFill>
                  <a:latin typeface="Nanum Gothic"/>
                  <a:ea typeface="Nanum Gothic"/>
                  <a:cs typeface="Nanum Gothic"/>
                  <a:sym typeface="Nanum Gothic"/>
                </a:endParaRPr>
              </a:p>
            </p:txBody>
          </p:sp>
          <p:sp>
            <p:nvSpPr>
              <p:cNvPr id="162" name="Google Shape;162;p18"/>
              <p:cNvSpPr/>
              <p:nvPr/>
            </p:nvSpPr>
            <p:spPr>
              <a:xfrm>
                <a:off x="7013208" y="1707654"/>
                <a:ext cx="1231200" cy="460500"/>
              </a:xfrm>
              <a:prstGeom prst="roundRect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i="0" lang="ko-KR" sz="1000" u="none" cap="none" strike="noStrike">
                    <a:solidFill>
                      <a:srgbClr val="000000"/>
                    </a:solidFill>
                    <a:latin typeface="Nanum Gothic"/>
                    <a:ea typeface="Nanum Gothic"/>
                    <a:cs typeface="Nanum Gothic"/>
                    <a:sym typeface="Nanum Gothic"/>
                  </a:rPr>
                  <a:t>수신자</a:t>
                </a:r>
                <a:endParaRPr i="0" sz="1000" u="none" cap="none" strike="noStrike">
                  <a:solidFill>
                    <a:srgbClr val="000000"/>
                  </a:solidFill>
                  <a:latin typeface="Nanum Gothic"/>
                  <a:ea typeface="Nanum Gothic"/>
                  <a:cs typeface="Nanum Gothic"/>
                  <a:sym typeface="Nanum Gothic"/>
                </a:endParaRPr>
              </a:p>
            </p:txBody>
          </p:sp>
          <p:sp>
            <p:nvSpPr>
              <p:cNvPr id="163" name="Google Shape;163;p18"/>
              <p:cNvSpPr/>
              <p:nvPr/>
            </p:nvSpPr>
            <p:spPr>
              <a:xfrm>
                <a:off x="2799657" y="1644091"/>
                <a:ext cx="3670500" cy="618600"/>
              </a:xfrm>
              <a:prstGeom prst="rightArrow">
                <a:avLst>
                  <a:gd fmla="val 50000" name="adj1"/>
                  <a:gd fmla="val 50000" name="adj2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i="0" sz="1000" u="none" cap="none" strike="noStrike">
                  <a:solidFill>
                    <a:srgbClr val="000000"/>
                  </a:solidFill>
                  <a:latin typeface="Nanum Gothic"/>
                  <a:ea typeface="Nanum Gothic"/>
                  <a:cs typeface="Nanum Gothic"/>
                  <a:sym typeface="Nanum Gothic"/>
                </a:endParaRPr>
              </a:p>
            </p:txBody>
          </p:sp>
          <p:sp>
            <p:nvSpPr>
              <p:cNvPr id="164" name="Google Shape;164;p18"/>
              <p:cNvSpPr/>
              <p:nvPr/>
            </p:nvSpPr>
            <p:spPr>
              <a:xfrm>
                <a:off x="3661944" y="1340427"/>
                <a:ext cx="1800000" cy="943200"/>
              </a:xfrm>
              <a:prstGeom prst="rect">
                <a:avLst/>
              </a:prstGeom>
              <a:solidFill>
                <a:srgbClr val="2E75B5"/>
              </a:solidFill>
              <a:ln>
                <a:noFill/>
              </a:ln>
              <a:effectLst>
                <a:outerShdw blurRad="40000" rotWithShape="0" dir="5400000" dist="23000">
                  <a:srgbClr val="000000">
                    <a:alpha val="34900"/>
                  </a:srgbClr>
                </a:outerShdw>
              </a:effectLst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i="0" lang="ko-KR" sz="1100" u="none" cap="none" strike="noStrike">
                    <a:solidFill>
                      <a:schemeClr val="lt1"/>
                    </a:solidFill>
                    <a:latin typeface="Nanum Gothic"/>
                    <a:ea typeface="Nanum Gothic"/>
                    <a:cs typeface="Nanum Gothic"/>
                    <a:sym typeface="Nanum Gothic"/>
                  </a:rPr>
                  <a:t>인터넷</a:t>
                </a:r>
                <a:endParaRPr i="0" sz="1100" u="none" cap="none" strike="noStrike">
                  <a:solidFill>
                    <a:schemeClr val="lt1"/>
                  </a:solidFill>
                  <a:latin typeface="Nanum Gothic"/>
                  <a:ea typeface="Nanum Gothic"/>
                  <a:cs typeface="Nanum Gothic"/>
                  <a:sym typeface="Nanum Gothic"/>
                </a:endParaRPr>
              </a:p>
            </p:txBody>
          </p:sp>
          <p:sp>
            <p:nvSpPr>
              <p:cNvPr id="165" name="Google Shape;165;p18"/>
              <p:cNvSpPr/>
              <p:nvPr/>
            </p:nvSpPr>
            <p:spPr>
              <a:xfrm>
                <a:off x="3805960" y="1802069"/>
                <a:ext cx="1512000" cy="3303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i="0" lang="ko-KR" sz="1000" u="none" cap="none" strike="noStrike">
                    <a:solidFill>
                      <a:srgbClr val="000000"/>
                    </a:solidFill>
                    <a:latin typeface="Nanum Gothic"/>
                    <a:ea typeface="Nanum Gothic"/>
                    <a:cs typeface="Nanum Gothic"/>
                    <a:sym typeface="Nanum Gothic"/>
                  </a:rPr>
                  <a:t>메시지</a:t>
                </a:r>
                <a:endParaRPr i="0" sz="1000" u="none" cap="none" strike="noStrike">
                  <a:solidFill>
                    <a:srgbClr val="000000"/>
                  </a:solidFill>
                  <a:latin typeface="Nanum Gothic"/>
                  <a:ea typeface="Nanum Gothic"/>
                  <a:cs typeface="Nanum Gothic"/>
                  <a:sym typeface="Nanum Gothic"/>
                </a:endParaRPr>
              </a:p>
            </p:txBody>
          </p:sp>
        </p:grpSp>
        <p:sp>
          <p:nvSpPr>
            <p:cNvPr id="166" name="Google Shape;166;p18"/>
            <p:cNvSpPr/>
            <p:nvPr/>
          </p:nvSpPr>
          <p:spPr>
            <a:xfrm rot="10800000">
              <a:off x="827642" y="3784535"/>
              <a:ext cx="3240300" cy="648000"/>
            </a:xfrm>
            <a:prstGeom prst="uturnArrow">
              <a:avLst>
                <a:gd fmla="val 25000" name="adj1"/>
                <a:gd fmla="val 25000" name="adj2"/>
                <a:gd fmla="val 25000" name="adj3"/>
                <a:gd fmla="val 43750" name="adj4"/>
                <a:gd fmla="val 75000" name="adj5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0" sz="10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  <p:sp>
          <p:nvSpPr>
            <p:cNvPr id="167" name="Google Shape;167;p18"/>
            <p:cNvSpPr/>
            <p:nvPr/>
          </p:nvSpPr>
          <p:spPr>
            <a:xfrm>
              <a:off x="1987680" y="4011910"/>
              <a:ext cx="940200" cy="492600"/>
            </a:xfrm>
            <a:prstGeom prst="rect">
              <a:avLst/>
            </a:prstGeom>
            <a:solidFill>
              <a:srgbClr val="2E75B5"/>
            </a:solidFill>
            <a:ln>
              <a:noFill/>
            </a:ln>
            <a:effectLst>
              <a:outerShdw blurRad="40000" rotWithShape="0" dir="5400000" dist="23000">
                <a:srgbClr val="000000">
                  <a:alpha val="34900"/>
                </a:srgbClr>
              </a:outerShdw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0" lang="ko-KR" sz="1100" u="none" cap="none" strike="noStrike">
                  <a:solidFill>
                    <a:schemeClr val="lt1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응답</a:t>
              </a:r>
              <a:endParaRPr i="0" sz="1100" u="none" cap="none" strike="noStrike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  <p:sp>
          <p:nvSpPr>
            <p:cNvPr id="168" name="Google Shape;168;p18"/>
            <p:cNvSpPr/>
            <p:nvPr/>
          </p:nvSpPr>
          <p:spPr>
            <a:xfrm>
              <a:off x="2062892" y="4253002"/>
              <a:ext cx="789600" cy="172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0" lang="ko-KR" sz="1000" u="none" cap="none" strike="noStrike">
                  <a:solidFill>
                    <a:srgbClr val="000000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메시지</a:t>
              </a:r>
              <a:endParaRPr i="0" sz="10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</p:grpSp>
      <p:cxnSp>
        <p:nvCxnSpPr>
          <p:cNvPr id="169" name="Google Shape;169;p18"/>
          <p:cNvCxnSpPr/>
          <p:nvPr/>
        </p:nvCxnSpPr>
        <p:spPr>
          <a:xfrm>
            <a:off x="4572000" y="1059582"/>
            <a:ext cx="0" cy="3600300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9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ko-KR"/>
              <a:t>웹 통신이란?</a:t>
            </a:r>
            <a:endParaRPr/>
          </a:p>
        </p:txBody>
      </p:sp>
      <p:sp>
        <p:nvSpPr>
          <p:cNvPr id="175" name="Google Shape;175;p19"/>
          <p:cNvSpPr txBox="1"/>
          <p:nvPr>
            <p:ph idx="1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800"/>
              <a:buNone/>
            </a:pPr>
            <a:r>
              <a:rPr lang="ko-KR"/>
              <a:t>데이터 수집</a:t>
            </a:r>
            <a:endParaRPr/>
          </a:p>
        </p:txBody>
      </p:sp>
      <p:sp>
        <p:nvSpPr>
          <p:cNvPr id="176" name="Google Shape;176;p19"/>
          <p:cNvSpPr/>
          <p:nvPr/>
        </p:nvSpPr>
        <p:spPr>
          <a:xfrm>
            <a:off x="1095408" y="2399282"/>
            <a:ext cx="1231200" cy="4605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ko-KR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송신자</a:t>
            </a:r>
            <a:endParaRPr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ko-KR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(Sender)</a:t>
            </a:r>
            <a:endParaRPr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77" name="Google Shape;177;p19"/>
          <p:cNvSpPr/>
          <p:nvPr/>
        </p:nvSpPr>
        <p:spPr>
          <a:xfrm>
            <a:off x="7013208" y="2399282"/>
            <a:ext cx="1231200" cy="4605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ko-KR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수신자</a:t>
            </a:r>
            <a:endParaRPr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ko-KR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(Receiver)</a:t>
            </a:r>
            <a:endParaRPr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78" name="Google Shape;178;p19"/>
          <p:cNvSpPr/>
          <p:nvPr/>
        </p:nvSpPr>
        <p:spPr>
          <a:xfrm>
            <a:off x="3124750" y="1992250"/>
            <a:ext cx="2989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8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1. 요청(Request) - 메시지</a:t>
            </a:r>
            <a:endParaRPr i="0" sz="18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79" name="Google Shape;179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13075" y="2423003"/>
            <a:ext cx="3187700" cy="15240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19"/>
          <p:cNvSpPr/>
          <p:nvPr/>
        </p:nvSpPr>
        <p:spPr>
          <a:xfrm>
            <a:off x="3517600" y="1684450"/>
            <a:ext cx="2096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ko-KR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(야 너 거기 있니?)</a:t>
            </a:r>
            <a:endParaRPr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81" name="Google Shape;181;p19"/>
          <p:cNvSpPr/>
          <p:nvPr/>
        </p:nvSpPr>
        <p:spPr>
          <a:xfrm>
            <a:off x="3365950" y="2859738"/>
            <a:ext cx="2399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8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2. 응답(Re</a:t>
            </a:r>
            <a:r>
              <a:rPr b="1" lang="ko-KR" sz="1800">
                <a:latin typeface="Nanum Gothic"/>
                <a:ea typeface="Nanum Gothic"/>
                <a:cs typeface="Nanum Gothic"/>
                <a:sym typeface="Nanum Gothic"/>
              </a:rPr>
              <a:t>sponse</a:t>
            </a:r>
            <a:r>
              <a:rPr b="1" i="0" lang="ko-KR" sz="18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)</a:t>
            </a:r>
            <a:endParaRPr sz="1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82" name="Google Shape;182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84500" y="2641600"/>
            <a:ext cx="3162300" cy="139700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19"/>
          <p:cNvSpPr/>
          <p:nvPr/>
        </p:nvSpPr>
        <p:spPr>
          <a:xfrm>
            <a:off x="3695199" y="3338375"/>
            <a:ext cx="1740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ko-KR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(응 나 여기 있어.)</a:t>
            </a:r>
            <a:endParaRPr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0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ko-KR"/>
              <a:t>웹 통신이란?</a:t>
            </a:r>
            <a:endParaRPr/>
          </a:p>
        </p:txBody>
      </p:sp>
      <p:sp>
        <p:nvSpPr>
          <p:cNvPr id="189" name="Google Shape;189;p20"/>
          <p:cNvSpPr txBox="1"/>
          <p:nvPr>
            <p:ph idx="1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800"/>
              <a:buNone/>
            </a:pPr>
            <a:r>
              <a:rPr lang="ko-KR"/>
              <a:t>데이터 수집</a:t>
            </a:r>
            <a:endParaRPr/>
          </a:p>
        </p:txBody>
      </p:sp>
      <p:sp>
        <p:nvSpPr>
          <p:cNvPr id="190" name="Google Shape;190;p20"/>
          <p:cNvSpPr/>
          <p:nvPr/>
        </p:nvSpPr>
        <p:spPr>
          <a:xfrm>
            <a:off x="2051720" y="1491630"/>
            <a:ext cx="51126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20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cmd (terminal)</a:t>
            </a:r>
            <a:r>
              <a:rPr i="0" lang="ko-KR" sz="20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를 열어 쳐보도록 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0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20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ping </a:t>
            </a:r>
            <a:r>
              <a:rPr b="1" i="0" lang="ko-KR" sz="2000" u="sng" cap="none" strike="noStrike">
                <a:solidFill>
                  <a:schemeClr val="hlink"/>
                </a:solidFill>
                <a:latin typeface="Nanum Gothic"/>
                <a:ea typeface="Nanum Gothic"/>
                <a:cs typeface="Nanum Gothic"/>
                <a:sym typeface="Nanum Gothic"/>
                <a:hlinkClick r:id="rId3"/>
              </a:rPr>
              <a:t>google.com</a:t>
            </a:r>
            <a:endParaRPr i="0" sz="20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91" name="Google Shape;191;p20"/>
          <p:cNvSpPr/>
          <p:nvPr/>
        </p:nvSpPr>
        <p:spPr>
          <a:xfrm>
            <a:off x="2285977" y="3102303"/>
            <a:ext cx="4572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ko-KR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ping 명령어는 icmp 통신규약으로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ko-KR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너 있어? 라고 물어보는 겁니다.</a:t>
            </a:r>
            <a:endParaRPr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92" name="Google Shape;192;p20"/>
          <p:cNvSpPr/>
          <p:nvPr/>
        </p:nvSpPr>
        <p:spPr>
          <a:xfrm>
            <a:off x="3810427" y="4011900"/>
            <a:ext cx="1523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ko-KR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구글아 너 있어?</a:t>
            </a:r>
            <a:endParaRPr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1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ko-KR"/>
              <a:t>웹 통신이란?</a:t>
            </a:r>
            <a:endParaRPr/>
          </a:p>
        </p:txBody>
      </p:sp>
      <p:sp>
        <p:nvSpPr>
          <p:cNvPr id="198" name="Google Shape;198;p21"/>
          <p:cNvSpPr txBox="1"/>
          <p:nvPr>
            <p:ph idx="1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800"/>
              <a:buNone/>
            </a:pPr>
            <a:r>
              <a:rPr lang="ko-KR"/>
              <a:t>데이터 수집</a:t>
            </a:r>
            <a:endParaRPr/>
          </a:p>
        </p:txBody>
      </p:sp>
      <p:pic>
        <p:nvPicPr>
          <p:cNvPr id="199" name="Google Shape;199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1391" y="843558"/>
            <a:ext cx="4780649" cy="3960441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1"/>
          <p:cNvSpPr/>
          <p:nvPr/>
        </p:nvSpPr>
        <p:spPr>
          <a:xfrm>
            <a:off x="5076056" y="1963378"/>
            <a:ext cx="3518700" cy="20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64bytes?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172.217.31.142</a:t>
            </a:r>
            <a:r>
              <a:rPr i="0" lang="ko-KR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 ??</a:t>
            </a:r>
            <a:endParaRPr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icmp_seq</a:t>
            </a:r>
            <a:r>
              <a:rPr i="0" lang="ko-KR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 ??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ttl</a:t>
            </a:r>
            <a:r>
              <a:rPr i="0" lang="ko-KR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 ??</a:t>
            </a:r>
            <a:endParaRPr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time </a:t>
            </a:r>
            <a:r>
              <a:rPr i="0" lang="ko-KR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??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2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ko-KR"/>
              <a:t>웹 통신이란?</a:t>
            </a:r>
            <a:endParaRPr/>
          </a:p>
        </p:txBody>
      </p:sp>
      <p:sp>
        <p:nvSpPr>
          <p:cNvPr id="206" name="Google Shape;206;p22"/>
          <p:cNvSpPr txBox="1"/>
          <p:nvPr>
            <p:ph idx="1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800"/>
              <a:buNone/>
            </a:pPr>
            <a:r>
              <a:rPr lang="ko-KR"/>
              <a:t>데이터 수집</a:t>
            </a:r>
            <a:endParaRPr/>
          </a:p>
        </p:txBody>
      </p:sp>
      <p:pic>
        <p:nvPicPr>
          <p:cNvPr id="207" name="Google Shape;207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1391" y="843558"/>
            <a:ext cx="4780649" cy="3960441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2"/>
          <p:cNvSpPr/>
          <p:nvPr/>
        </p:nvSpPr>
        <p:spPr>
          <a:xfrm>
            <a:off x="5076056" y="1963378"/>
            <a:ext cx="3518700" cy="20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64bytes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172.217.31.142</a:t>
            </a:r>
            <a:r>
              <a:rPr i="0" lang="ko-KR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endParaRPr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icmp_seq</a:t>
            </a:r>
            <a:r>
              <a:rPr i="0" lang="ko-KR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endParaRPr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ttl</a:t>
            </a:r>
            <a:r>
              <a:rPr i="0" lang="ko-KR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endParaRPr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time </a:t>
            </a:r>
            <a:endParaRPr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09" name="Google Shape;209;p22"/>
          <p:cNvSpPr/>
          <p:nvPr/>
        </p:nvSpPr>
        <p:spPr>
          <a:xfrm>
            <a:off x="6660232" y="1963378"/>
            <a:ext cx="2627700" cy="20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ko-KR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응답 크기</a:t>
            </a:r>
            <a:endParaRPr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ko-KR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IP주소 (수신자)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ko-KR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패킷의 순서</a:t>
            </a:r>
            <a:endParaRPr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ko-KR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유효시간</a:t>
            </a:r>
            <a:endParaRPr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ko-KR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걸린 시간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10" name="Google Shape;210;p22"/>
          <p:cNvSpPr/>
          <p:nvPr/>
        </p:nvSpPr>
        <p:spPr>
          <a:xfrm>
            <a:off x="5104536" y="4237750"/>
            <a:ext cx="3461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ko-KR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크롬에서 </a:t>
            </a:r>
            <a:r>
              <a:rPr b="1" i="0" lang="ko-KR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172.217.31.142</a:t>
            </a:r>
            <a:r>
              <a:rPr i="0" lang="ko-KR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 를 쳐봐요.</a:t>
            </a:r>
            <a:endParaRPr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3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ko-KR"/>
              <a:t>웹 통신이란?</a:t>
            </a:r>
            <a:endParaRPr/>
          </a:p>
        </p:txBody>
      </p:sp>
      <p:sp>
        <p:nvSpPr>
          <p:cNvPr id="216" name="Google Shape;216;p23"/>
          <p:cNvSpPr txBox="1"/>
          <p:nvPr>
            <p:ph idx="1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800"/>
              <a:buNone/>
            </a:pPr>
            <a:r>
              <a:rPr lang="ko-KR"/>
              <a:t>데이터 수집</a:t>
            </a:r>
            <a:endParaRPr/>
          </a:p>
        </p:txBody>
      </p:sp>
      <p:sp>
        <p:nvSpPr>
          <p:cNvPr id="217" name="Google Shape;217;p23"/>
          <p:cNvSpPr/>
          <p:nvPr/>
        </p:nvSpPr>
        <p:spPr>
          <a:xfrm>
            <a:off x="2320925" y="1203598"/>
            <a:ext cx="4572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ko-KR" sz="18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우리는 금방 배웠어요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18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ko-KR" sz="18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웹이 요청과 응답으로 이루어져 있다는 걸</a:t>
            </a:r>
            <a:endParaRPr i="0" sz="18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18" name="Google Shape;218;p23"/>
          <p:cNvSpPr/>
          <p:nvPr/>
        </p:nvSpPr>
        <p:spPr>
          <a:xfrm>
            <a:off x="1032433" y="3404607"/>
            <a:ext cx="1231200" cy="4605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요청자</a:t>
            </a:r>
            <a:endParaRPr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19" name="Google Shape;219;p23"/>
          <p:cNvSpPr/>
          <p:nvPr/>
        </p:nvSpPr>
        <p:spPr>
          <a:xfrm>
            <a:off x="6950233" y="3404607"/>
            <a:ext cx="1231200" cy="4605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응답자</a:t>
            </a:r>
            <a:endParaRPr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20" name="Google Shape;220;p23"/>
          <p:cNvSpPr/>
          <p:nvPr/>
        </p:nvSpPr>
        <p:spPr>
          <a:xfrm>
            <a:off x="3061775" y="2997575"/>
            <a:ext cx="2989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8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1. 요청(Request) - 메시지</a:t>
            </a:r>
            <a:endParaRPr i="0" sz="18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21" name="Google Shape;221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50100" y="3428328"/>
            <a:ext cx="3187700" cy="15240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23"/>
          <p:cNvSpPr/>
          <p:nvPr/>
        </p:nvSpPr>
        <p:spPr>
          <a:xfrm>
            <a:off x="3454625" y="2689775"/>
            <a:ext cx="2096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ko-KR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(야 너 거기 있니?)</a:t>
            </a:r>
            <a:endParaRPr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23" name="Google Shape;223;p23"/>
          <p:cNvSpPr/>
          <p:nvPr/>
        </p:nvSpPr>
        <p:spPr>
          <a:xfrm>
            <a:off x="3302975" y="3865063"/>
            <a:ext cx="2399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8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2. 응답(Re</a:t>
            </a:r>
            <a:r>
              <a:rPr b="1" lang="ko-KR" sz="1800">
                <a:latin typeface="Nanum Gothic"/>
                <a:ea typeface="Nanum Gothic"/>
                <a:cs typeface="Nanum Gothic"/>
                <a:sym typeface="Nanum Gothic"/>
              </a:rPr>
              <a:t>sponse</a:t>
            </a:r>
            <a:r>
              <a:rPr b="1" i="0" lang="ko-KR" sz="18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)</a:t>
            </a:r>
            <a:endParaRPr sz="1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24" name="Google Shape;224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21525" y="3646925"/>
            <a:ext cx="3162300" cy="139700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23"/>
          <p:cNvSpPr/>
          <p:nvPr/>
        </p:nvSpPr>
        <p:spPr>
          <a:xfrm>
            <a:off x="3632224" y="4343700"/>
            <a:ext cx="1740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ko-KR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(응 나 여기 있어.)</a:t>
            </a:r>
            <a:endParaRPr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4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ko-KR"/>
              <a:t>웹 통신이란?</a:t>
            </a:r>
            <a:endParaRPr/>
          </a:p>
        </p:txBody>
      </p:sp>
      <p:sp>
        <p:nvSpPr>
          <p:cNvPr id="232" name="Google Shape;232;p24"/>
          <p:cNvSpPr txBox="1"/>
          <p:nvPr>
            <p:ph idx="1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800"/>
              <a:buNone/>
            </a:pPr>
            <a:r>
              <a:rPr lang="ko-KR"/>
              <a:t>데이터 수집</a:t>
            </a:r>
            <a:endParaRPr/>
          </a:p>
        </p:txBody>
      </p:sp>
      <p:sp>
        <p:nvSpPr>
          <p:cNvPr id="233" name="Google Shape;233;p24"/>
          <p:cNvSpPr/>
          <p:nvPr/>
        </p:nvSpPr>
        <p:spPr>
          <a:xfrm>
            <a:off x="2320925" y="1059582"/>
            <a:ext cx="45720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ko-KR" sz="18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이해를 돕기 위해서</a:t>
            </a:r>
            <a:endParaRPr i="0" sz="18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ko-KR" sz="18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여러분은 음식점에 갔어요.</a:t>
            </a:r>
            <a:endParaRPr i="0" sz="18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34" name="Google Shape;234;p24"/>
          <p:cNvSpPr txBox="1"/>
          <p:nvPr/>
        </p:nvSpPr>
        <p:spPr>
          <a:xfrm>
            <a:off x="2701726" y="1915050"/>
            <a:ext cx="3647700" cy="6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ko-KR" sz="18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어떤 음식점을 갈까? 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ko-KR" sz="18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아! 길건너 쌀국수 음식점에 가자</a:t>
            </a:r>
            <a:endParaRPr i="0" sz="18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35" name="Google Shape;235;p24"/>
          <p:cNvSpPr txBox="1"/>
          <p:nvPr/>
        </p:nvSpPr>
        <p:spPr>
          <a:xfrm>
            <a:off x="1763661" y="2868300"/>
            <a:ext cx="5616600" cy="6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ko-KR" sz="18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길건너 쌀국수 </a:t>
            </a:r>
            <a:r>
              <a:rPr b="1" i="0" lang="ko-KR" sz="18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음식점의 주소</a:t>
            </a:r>
            <a:r>
              <a:rPr i="0" lang="ko-KR" sz="18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는 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8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서울시 강남구 ~~~ 2층</a:t>
            </a:r>
            <a:endParaRPr b="1" i="0" sz="18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36" name="Google Shape;236;p24"/>
          <p:cNvSpPr txBox="1"/>
          <p:nvPr/>
        </p:nvSpPr>
        <p:spPr>
          <a:xfrm>
            <a:off x="1217999" y="3752713"/>
            <a:ext cx="67080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ko-KR" sz="18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뭘 먹을까?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ko-KR" sz="18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아! </a:t>
            </a:r>
            <a:r>
              <a:rPr b="1" i="0" lang="ko-KR" sz="18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음식을 주시는데 쌀국수 중에서 양지쌀국수를 먹을건데, 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8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고수 양은 2단계로 해주세요.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5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ko-KR"/>
              <a:t>웹 통신이란?</a:t>
            </a:r>
            <a:endParaRPr/>
          </a:p>
        </p:txBody>
      </p:sp>
      <p:sp>
        <p:nvSpPr>
          <p:cNvPr id="243" name="Google Shape;243;p25"/>
          <p:cNvSpPr txBox="1"/>
          <p:nvPr>
            <p:ph idx="1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800"/>
              <a:buNone/>
            </a:pPr>
            <a:r>
              <a:rPr lang="ko-KR"/>
              <a:t>데이터 수집</a:t>
            </a:r>
            <a:endParaRPr/>
          </a:p>
        </p:txBody>
      </p:sp>
      <p:sp>
        <p:nvSpPr>
          <p:cNvPr id="244" name="Google Shape;244;p25"/>
          <p:cNvSpPr txBox="1"/>
          <p:nvPr/>
        </p:nvSpPr>
        <p:spPr>
          <a:xfrm>
            <a:off x="3393151" y="1440000"/>
            <a:ext cx="2357700" cy="52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1875" lIns="31875" spcFirstLastPara="1" rIns="31875" wrap="square" tIns="318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ko-KR" sz="30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30분 후..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45" name="Google Shape;245;p25"/>
          <p:cNvSpPr txBox="1"/>
          <p:nvPr/>
        </p:nvSpPr>
        <p:spPr>
          <a:xfrm>
            <a:off x="2143925" y="1891950"/>
            <a:ext cx="4856100" cy="67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1875" lIns="31875" spcFirstLastPara="1" rIns="31875" wrap="square" tIns="318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20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양지쌀국수 고수 양은 2단계로 나왔습니다.</a:t>
            </a:r>
            <a:endParaRPr b="1" i="0" sz="20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46" name="Google Shape;246;p25"/>
          <p:cNvSpPr txBox="1"/>
          <p:nvPr/>
        </p:nvSpPr>
        <p:spPr>
          <a:xfrm>
            <a:off x="2055600" y="2571750"/>
            <a:ext cx="50328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1875" lIns="31875" spcFirstLastPara="1" rIns="31875" wrap="square" tIns="318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ko-KR" sz="28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종업원: 응답(쌀국수를 준다)</a:t>
            </a:r>
            <a:endParaRPr i="0" sz="28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6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ko-KR"/>
              <a:t>웹 통신이란?</a:t>
            </a:r>
            <a:endParaRPr/>
          </a:p>
        </p:txBody>
      </p:sp>
      <p:sp>
        <p:nvSpPr>
          <p:cNvPr id="253" name="Google Shape;253;p26"/>
          <p:cNvSpPr txBox="1"/>
          <p:nvPr>
            <p:ph idx="1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800"/>
              <a:buNone/>
            </a:pPr>
            <a:r>
              <a:rPr lang="ko-KR"/>
              <a:t>데이터 수집</a:t>
            </a:r>
            <a:endParaRPr/>
          </a:p>
        </p:txBody>
      </p:sp>
      <p:sp>
        <p:nvSpPr>
          <p:cNvPr id="254" name="Google Shape;254;p26"/>
          <p:cNvSpPr txBox="1"/>
          <p:nvPr/>
        </p:nvSpPr>
        <p:spPr>
          <a:xfrm>
            <a:off x="3144444" y="3883188"/>
            <a:ext cx="2855100" cy="80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1875" lIns="31875" spcFirstLastPara="1" rIns="31875" wrap="square" tIns="318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ko-KR" sz="2400" u="none" cap="none" strike="noStrike">
                <a:solidFill>
                  <a:schemeClr val="accent1"/>
                </a:solidFill>
                <a:latin typeface="Nanum Gothic"/>
                <a:ea typeface="Nanum Gothic"/>
                <a:cs typeface="Nanum Gothic"/>
                <a:sym typeface="Nanum Gothic"/>
              </a:rPr>
              <a:t>종업원</a:t>
            </a:r>
            <a:r>
              <a:rPr i="0" lang="ko-KR" sz="2400" u="none" cap="none" strike="noStrike">
                <a:solidFill>
                  <a:srgbClr val="223872"/>
                </a:solidFill>
                <a:latin typeface="Nanum Gothic"/>
                <a:ea typeface="Nanum Gothic"/>
                <a:cs typeface="Nanum Gothic"/>
                <a:sym typeface="Nanum Gothic"/>
              </a:rPr>
              <a:t>은 어떤 사람</a:t>
            </a:r>
            <a:endParaRPr i="0" sz="2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ko-KR" sz="2400" u="none" cap="none" strike="noStrike">
                <a:solidFill>
                  <a:schemeClr val="accent1"/>
                </a:solidFill>
                <a:latin typeface="Nanum Gothic"/>
                <a:ea typeface="Nanum Gothic"/>
                <a:cs typeface="Nanum Gothic"/>
                <a:sym typeface="Nanum Gothic"/>
              </a:rPr>
              <a:t>우리</a:t>
            </a:r>
            <a:r>
              <a:rPr i="0" lang="ko-KR" sz="2400" u="none" cap="none" strike="noStrike">
                <a:solidFill>
                  <a:srgbClr val="223872"/>
                </a:solidFill>
                <a:latin typeface="Nanum Gothic"/>
                <a:ea typeface="Nanum Gothic"/>
                <a:cs typeface="Nanum Gothic"/>
                <a:sym typeface="Nanum Gothic"/>
              </a:rPr>
              <a:t>는 어떤 사람</a:t>
            </a:r>
            <a:endParaRPr i="0" sz="2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55" name="Google Shape;255;p26"/>
          <p:cNvSpPr txBox="1"/>
          <p:nvPr/>
        </p:nvSpPr>
        <p:spPr>
          <a:xfrm>
            <a:off x="3144450" y="3361713"/>
            <a:ext cx="2855100" cy="43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1875" lIns="31875" spcFirstLastPara="1" rIns="31875" wrap="square" tIns="318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ko-KR" sz="2400" u="none" cap="none" strike="noStrike">
                <a:solidFill>
                  <a:schemeClr val="accent1"/>
                </a:solidFill>
                <a:latin typeface="Nanum Gothic"/>
                <a:ea typeface="Nanum Gothic"/>
                <a:cs typeface="Nanum Gothic"/>
                <a:sym typeface="Nanum Gothic"/>
              </a:rPr>
              <a:t>주소</a:t>
            </a:r>
            <a:r>
              <a:rPr i="0" lang="ko-KR" sz="2400" u="none" cap="none" strike="noStrike">
                <a:solidFill>
                  <a:srgbClr val="223872"/>
                </a:solidFill>
                <a:latin typeface="Nanum Gothic"/>
                <a:ea typeface="Nanum Gothic"/>
                <a:cs typeface="Nanum Gothic"/>
                <a:sym typeface="Nanum Gothic"/>
              </a:rPr>
              <a:t>는 IP주소</a:t>
            </a:r>
            <a:r>
              <a:rPr lang="ko-KR" sz="2400">
                <a:solidFill>
                  <a:srgbClr val="223872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i="0" lang="ko-KR" sz="2400" u="none" cap="none" strike="noStrike">
                <a:solidFill>
                  <a:srgbClr val="223872"/>
                </a:solidFill>
                <a:latin typeface="Nanum Gothic"/>
                <a:ea typeface="Nanum Gothic"/>
                <a:cs typeface="Nanum Gothic"/>
                <a:sym typeface="Nanum Gothic"/>
              </a:rPr>
              <a:t>같은데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56" name="Google Shape;256;p26"/>
          <p:cNvSpPr txBox="1"/>
          <p:nvPr/>
        </p:nvSpPr>
        <p:spPr>
          <a:xfrm>
            <a:off x="1874075" y="1463825"/>
            <a:ext cx="5395800" cy="16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31875" lIns="31875" spcFirstLastPara="1" rIns="31875" wrap="square" tIns="318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ko-KR" sz="16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우리는 </a:t>
            </a:r>
            <a:r>
              <a:rPr b="1" i="0" lang="ko-KR" sz="16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서울시 강남구 ~~~ 2층 </a:t>
            </a:r>
            <a:r>
              <a:rPr i="0" lang="ko-KR" sz="16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에 가서 다음을 진행했어요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16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ko-KR" sz="16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우리: 음식을 주시는데 쌀국수 중에서 양지쌀국수를 먹을건데, </a:t>
            </a:r>
            <a:endParaRPr i="0" sz="16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latin typeface="Nanum Gothic"/>
                <a:ea typeface="Nanum Gothic"/>
                <a:cs typeface="Nanum Gothic"/>
                <a:sym typeface="Nanum Gothic"/>
              </a:rPr>
              <a:t>        </a:t>
            </a:r>
            <a:r>
              <a:rPr i="0" lang="ko-KR" sz="16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고수 양은 2단계로 해주세요.</a:t>
            </a:r>
            <a:r>
              <a:rPr lang="ko-KR" sz="1600"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b="1" i="0" lang="ko-KR" sz="16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(Request)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16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ko-KR" sz="16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종업원: (양지쌀국수를 갖다준다.)</a:t>
            </a:r>
            <a:r>
              <a:rPr b="1" i="0" lang="ko-KR" sz="16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 (Response)</a:t>
            </a:r>
            <a:endParaRPr b="1" i="0" sz="16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 txBox="1"/>
          <p:nvPr>
            <p:ph type="ctrTitle"/>
          </p:nvPr>
        </p:nvSpPr>
        <p:spPr>
          <a:xfrm>
            <a:off x="1143000" y="2072634"/>
            <a:ext cx="6858000" cy="590400"/>
          </a:xfrm>
          <a:prstGeom prst="rect">
            <a:avLst/>
          </a:prstGeom>
          <a:noFill/>
          <a:ln>
            <a:noFill/>
          </a:ln>
        </p:spPr>
        <p:txBody>
          <a:bodyPr anchorCtr="0" anchor="b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Lato"/>
              <a:buNone/>
            </a:pPr>
            <a:r>
              <a:rPr lang="ko-KR"/>
              <a:t>웹 스크레이핑이란</a:t>
            </a:r>
            <a:endParaRPr/>
          </a:p>
        </p:txBody>
      </p:sp>
      <p:sp>
        <p:nvSpPr>
          <p:cNvPr id="63" name="Google Shape;63;p9"/>
          <p:cNvSpPr txBox="1"/>
          <p:nvPr>
            <p:ph idx="1" type="subTitle"/>
          </p:nvPr>
        </p:nvSpPr>
        <p:spPr>
          <a:xfrm>
            <a:off x="1142999" y="3021103"/>
            <a:ext cx="68580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100"/>
              <a:buNone/>
            </a:pPr>
            <a:r>
              <a:rPr lang="ko-KR"/>
              <a:t>웹 스크레이핑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7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ko-KR"/>
              <a:t>웹 통신이란?</a:t>
            </a:r>
            <a:endParaRPr/>
          </a:p>
        </p:txBody>
      </p:sp>
      <p:sp>
        <p:nvSpPr>
          <p:cNvPr id="263" name="Google Shape;263;p27"/>
          <p:cNvSpPr txBox="1"/>
          <p:nvPr>
            <p:ph idx="1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800"/>
              <a:buNone/>
            </a:pPr>
            <a:r>
              <a:rPr lang="ko-KR"/>
              <a:t>데이터 수집</a:t>
            </a:r>
            <a:endParaRPr/>
          </a:p>
        </p:txBody>
      </p:sp>
      <p:sp>
        <p:nvSpPr>
          <p:cNvPr id="264" name="Google Shape;264;p27"/>
          <p:cNvSpPr txBox="1"/>
          <p:nvPr/>
        </p:nvSpPr>
        <p:spPr>
          <a:xfrm>
            <a:off x="3144450" y="3923400"/>
            <a:ext cx="4245000" cy="80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1875" lIns="31875" spcFirstLastPara="1" rIns="31875" wrap="square" tIns="318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ko-KR" sz="2400" u="none" cap="none" strike="noStrike">
                <a:solidFill>
                  <a:schemeClr val="accent1"/>
                </a:solidFill>
                <a:latin typeface="Nanum Gothic"/>
                <a:ea typeface="Nanum Gothic"/>
                <a:cs typeface="Nanum Gothic"/>
                <a:sym typeface="Nanum Gothic"/>
              </a:rPr>
              <a:t>종업원</a:t>
            </a:r>
            <a:r>
              <a:rPr i="0" lang="ko-KR" sz="2400" u="none" cap="none" strike="noStrike">
                <a:solidFill>
                  <a:srgbClr val="223872"/>
                </a:solidFill>
                <a:latin typeface="Nanum Gothic"/>
                <a:ea typeface="Nanum Gothic"/>
                <a:cs typeface="Nanum Gothic"/>
                <a:sym typeface="Nanum Gothic"/>
              </a:rPr>
              <a:t>은 </a:t>
            </a:r>
            <a:r>
              <a:rPr lang="ko-KR" sz="2400">
                <a:solidFill>
                  <a:srgbClr val="223872"/>
                </a:solidFill>
                <a:latin typeface="Nanum Gothic"/>
                <a:ea typeface="Nanum Gothic"/>
                <a:cs typeface="Nanum Gothic"/>
                <a:sym typeface="Nanum Gothic"/>
              </a:rPr>
              <a:t>Serving 하는 사람</a:t>
            </a:r>
            <a:endParaRPr i="0" sz="2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ko-KR" sz="2400" u="none" cap="none" strike="noStrike">
                <a:solidFill>
                  <a:schemeClr val="accent1"/>
                </a:solidFill>
                <a:latin typeface="Nanum Gothic"/>
                <a:ea typeface="Nanum Gothic"/>
                <a:cs typeface="Nanum Gothic"/>
                <a:sym typeface="Nanum Gothic"/>
              </a:rPr>
              <a:t>우리</a:t>
            </a:r>
            <a:r>
              <a:rPr i="0" lang="ko-KR" sz="2400" u="none" cap="none" strike="noStrike">
                <a:solidFill>
                  <a:srgbClr val="223872"/>
                </a:solidFill>
                <a:latin typeface="Nanum Gothic"/>
                <a:ea typeface="Nanum Gothic"/>
                <a:cs typeface="Nanum Gothic"/>
                <a:sym typeface="Nanum Gothic"/>
              </a:rPr>
              <a:t>는    </a:t>
            </a:r>
            <a:r>
              <a:rPr lang="ko-KR" sz="2400">
                <a:solidFill>
                  <a:srgbClr val="223872"/>
                </a:solidFill>
                <a:latin typeface="Nanum Gothic"/>
                <a:ea typeface="Nanum Gothic"/>
                <a:cs typeface="Nanum Gothic"/>
                <a:sym typeface="Nanum Gothic"/>
              </a:rPr>
              <a:t>고객</a:t>
            </a:r>
            <a:endParaRPr i="0" sz="2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65" name="Google Shape;265;p27"/>
          <p:cNvSpPr txBox="1"/>
          <p:nvPr/>
        </p:nvSpPr>
        <p:spPr>
          <a:xfrm>
            <a:off x="3144450" y="3361725"/>
            <a:ext cx="4451700" cy="43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1875" lIns="31875" spcFirstLastPara="1" rIns="31875" wrap="square" tIns="318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ko-KR" sz="2400" u="none" cap="none" strike="noStrike">
                <a:solidFill>
                  <a:schemeClr val="accent1"/>
                </a:solidFill>
                <a:latin typeface="Nanum Gothic"/>
                <a:ea typeface="Nanum Gothic"/>
                <a:cs typeface="Nanum Gothic"/>
                <a:sym typeface="Nanum Gothic"/>
              </a:rPr>
              <a:t>주소</a:t>
            </a:r>
            <a:r>
              <a:rPr i="0" lang="ko-KR" sz="2400" u="none" cap="none" strike="noStrike">
                <a:solidFill>
                  <a:srgbClr val="223872"/>
                </a:solidFill>
                <a:latin typeface="Nanum Gothic"/>
                <a:ea typeface="Nanum Gothic"/>
                <a:cs typeface="Nanum Gothic"/>
                <a:sym typeface="Nanum Gothic"/>
              </a:rPr>
              <a:t>는     IP주소(</a:t>
            </a:r>
            <a:r>
              <a:rPr lang="ko-KR" sz="2400">
                <a:solidFill>
                  <a:srgbClr val="223872"/>
                </a:solidFill>
                <a:latin typeface="Nanum Gothic"/>
                <a:ea typeface="Nanum Gothic"/>
                <a:cs typeface="Nanum Gothic"/>
                <a:sym typeface="Nanum Gothic"/>
              </a:rPr>
              <a:t>도메인주소)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66" name="Google Shape;266;p27"/>
          <p:cNvSpPr txBox="1"/>
          <p:nvPr/>
        </p:nvSpPr>
        <p:spPr>
          <a:xfrm>
            <a:off x="1874075" y="1463825"/>
            <a:ext cx="5395800" cy="16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31875" lIns="31875" spcFirstLastPara="1" rIns="31875" wrap="square" tIns="318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ko-KR" sz="16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우리는 </a:t>
            </a:r>
            <a:r>
              <a:rPr b="1" i="0" lang="ko-KR" sz="16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서울시 강남구 ~~~ 2층 </a:t>
            </a:r>
            <a:r>
              <a:rPr i="0" lang="ko-KR" sz="16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에 가서 다음을 진행했어요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16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ko-KR" sz="16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우리: 음식을 주시는데 쌀국수 중에서 양지쌀국수를 먹을건데, </a:t>
            </a:r>
            <a:endParaRPr i="0" sz="16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latin typeface="Nanum Gothic"/>
                <a:ea typeface="Nanum Gothic"/>
                <a:cs typeface="Nanum Gothic"/>
                <a:sym typeface="Nanum Gothic"/>
              </a:rPr>
              <a:t>        </a:t>
            </a:r>
            <a:r>
              <a:rPr i="0" lang="ko-KR" sz="16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고수 양은 2단계로 해주세요.</a:t>
            </a:r>
            <a:r>
              <a:rPr lang="ko-KR" sz="1600"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b="1" i="0" lang="ko-KR" sz="16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(Request)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16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ko-KR" sz="16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종업원: (양지쌀국수를 갖다준다.)</a:t>
            </a:r>
            <a:r>
              <a:rPr b="1" i="0" lang="ko-KR" sz="16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 (Response)</a:t>
            </a:r>
            <a:endParaRPr b="1" i="0" sz="16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8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ko-KR"/>
              <a:t>웹 통신이란?</a:t>
            </a:r>
            <a:endParaRPr/>
          </a:p>
        </p:txBody>
      </p:sp>
      <p:sp>
        <p:nvSpPr>
          <p:cNvPr id="273" name="Google Shape;273;p28"/>
          <p:cNvSpPr txBox="1"/>
          <p:nvPr>
            <p:ph idx="1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800"/>
              <a:buNone/>
            </a:pPr>
            <a:r>
              <a:rPr lang="ko-KR"/>
              <a:t>데이터 수집</a:t>
            </a:r>
            <a:endParaRPr/>
          </a:p>
        </p:txBody>
      </p:sp>
      <p:sp>
        <p:nvSpPr>
          <p:cNvPr id="274" name="Google Shape;274;p28"/>
          <p:cNvSpPr txBox="1"/>
          <p:nvPr/>
        </p:nvSpPr>
        <p:spPr>
          <a:xfrm>
            <a:off x="1874075" y="1463825"/>
            <a:ext cx="5395800" cy="16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31875" lIns="31875" spcFirstLastPara="1" rIns="31875" wrap="square" tIns="318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ko-KR" sz="16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우리는 </a:t>
            </a:r>
            <a:r>
              <a:rPr b="1" i="0" lang="ko-KR" sz="16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서울시 강남구 ~~~ 2층 </a:t>
            </a:r>
            <a:r>
              <a:rPr i="0" lang="ko-KR" sz="16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에 가서 다음을 진행했어요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16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ko-KR" sz="16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우리: 음식을 주시는데 쌀국수 중에서 양지쌀국수를 먹을건데, </a:t>
            </a:r>
            <a:endParaRPr i="0" sz="16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latin typeface="Nanum Gothic"/>
                <a:ea typeface="Nanum Gothic"/>
                <a:cs typeface="Nanum Gothic"/>
                <a:sym typeface="Nanum Gothic"/>
              </a:rPr>
              <a:t>        </a:t>
            </a:r>
            <a:r>
              <a:rPr i="0" lang="ko-KR" sz="16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고수 양은 2단계로 해주세요.</a:t>
            </a:r>
            <a:r>
              <a:rPr lang="ko-KR" sz="1600"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b="1" i="0" lang="ko-KR" sz="16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(Request)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16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ko-KR" sz="16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종업원: (양지쌀국수를 갖다준다.)</a:t>
            </a:r>
            <a:r>
              <a:rPr b="1" i="0" lang="ko-KR" sz="16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 (Response)</a:t>
            </a:r>
            <a:endParaRPr b="1" i="0" sz="16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75" name="Google Shape;275;p28"/>
          <p:cNvSpPr txBox="1"/>
          <p:nvPr/>
        </p:nvSpPr>
        <p:spPr>
          <a:xfrm>
            <a:off x="3145028" y="3845088"/>
            <a:ext cx="2853900" cy="8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ko-KR" sz="2400" u="none" cap="none" strike="noStrike">
                <a:solidFill>
                  <a:schemeClr val="accent1"/>
                </a:solidFill>
                <a:latin typeface="Nanum Gothic"/>
                <a:ea typeface="Nanum Gothic"/>
                <a:cs typeface="Nanum Gothic"/>
                <a:sym typeface="Nanum Gothic"/>
              </a:rPr>
              <a:t>종업원</a:t>
            </a:r>
            <a:r>
              <a:rPr i="0" lang="ko-KR" sz="2400" u="none" cap="none" strike="noStrike">
                <a:solidFill>
                  <a:srgbClr val="223872"/>
                </a:solidFill>
                <a:latin typeface="Nanum Gothic"/>
                <a:ea typeface="Nanum Gothic"/>
                <a:cs typeface="Nanum Gothic"/>
                <a:sym typeface="Nanum Gothic"/>
              </a:rPr>
              <a:t>은 </a:t>
            </a:r>
            <a:endParaRPr b="1" sz="2400">
              <a:solidFill>
                <a:schemeClr val="accent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ko-KR" sz="2400" u="none" cap="none" strike="noStrike">
                <a:solidFill>
                  <a:schemeClr val="accent1"/>
                </a:solidFill>
                <a:latin typeface="Nanum Gothic"/>
                <a:ea typeface="Nanum Gothic"/>
                <a:cs typeface="Nanum Gothic"/>
                <a:sym typeface="Nanum Gothic"/>
              </a:rPr>
              <a:t>우리</a:t>
            </a:r>
            <a:r>
              <a:rPr i="0" lang="ko-KR" sz="2400" u="none" cap="none" strike="noStrike">
                <a:solidFill>
                  <a:srgbClr val="223872"/>
                </a:solidFill>
                <a:latin typeface="Nanum Gothic"/>
                <a:ea typeface="Nanum Gothic"/>
                <a:cs typeface="Nanum Gothic"/>
                <a:sym typeface="Nanum Gothic"/>
              </a:rPr>
              <a:t>는 </a:t>
            </a:r>
            <a:endParaRPr b="1" i="0" sz="2400" u="none" cap="none" strike="noStrike">
              <a:solidFill>
                <a:schemeClr val="accen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76" name="Google Shape;276;p28"/>
          <p:cNvSpPr txBox="1"/>
          <p:nvPr/>
        </p:nvSpPr>
        <p:spPr>
          <a:xfrm>
            <a:off x="3145028" y="3314288"/>
            <a:ext cx="26976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ko-KR" sz="2400" u="none" cap="none" strike="noStrike">
                <a:solidFill>
                  <a:schemeClr val="accent1"/>
                </a:solidFill>
                <a:latin typeface="Nanum Gothic"/>
                <a:ea typeface="Nanum Gothic"/>
                <a:cs typeface="Nanum Gothic"/>
                <a:sym typeface="Nanum Gothic"/>
              </a:rPr>
              <a:t>주소</a:t>
            </a:r>
            <a:r>
              <a:rPr i="0" lang="ko-KR" sz="2400" u="none" cap="none" strike="noStrike">
                <a:solidFill>
                  <a:srgbClr val="223872"/>
                </a:solidFill>
                <a:latin typeface="Nanum Gothic"/>
                <a:ea typeface="Nanum Gothic"/>
                <a:cs typeface="Nanum Gothic"/>
                <a:sym typeface="Nanum Gothic"/>
              </a:rPr>
              <a:t>는     </a:t>
            </a:r>
            <a:r>
              <a:rPr i="0" lang="ko-KR" sz="2400" u="none" cap="none" strike="noStrike">
                <a:solidFill>
                  <a:schemeClr val="accent1"/>
                </a:solidFill>
                <a:latin typeface="Nanum Gothic"/>
                <a:ea typeface="Nanum Gothic"/>
                <a:cs typeface="Nanum Gothic"/>
                <a:sym typeface="Nanum Gothic"/>
              </a:rPr>
              <a:t>IP</a:t>
            </a:r>
            <a:r>
              <a:rPr i="0" lang="ko-KR" sz="2400" u="none" cap="none" strike="noStrike">
                <a:solidFill>
                  <a:srgbClr val="223872"/>
                </a:solidFill>
                <a:latin typeface="Nanum Gothic"/>
                <a:ea typeface="Nanum Gothic"/>
                <a:cs typeface="Nanum Gothic"/>
                <a:sym typeface="Nanum Gothic"/>
              </a:rPr>
              <a:t>주소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77" name="Google Shape;277;p28"/>
          <p:cNvSpPr txBox="1"/>
          <p:nvPr/>
        </p:nvSpPr>
        <p:spPr>
          <a:xfrm>
            <a:off x="4379350" y="4174438"/>
            <a:ext cx="10797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>
                <a:solidFill>
                  <a:schemeClr val="accent1"/>
                </a:solidFill>
                <a:latin typeface="Nanum Gothic"/>
                <a:ea typeface="Nanum Gothic"/>
                <a:cs typeface="Nanum Gothic"/>
                <a:sym typeface="Nanum Gothic"/>
              </a:rPr>
              <a:t>Client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78" name="Google Shape;278;p28"/>
          <p:cNvSpPr txBox="1"/>
          <p:nvPr/>
        </p:nvSpPr>
        <p:spPr>
          <a:xfrm>
            <a:off x="4379350" y="3786188"/>
            <a:ext cx="1285800" cy="5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>
                <a:solidFill>
                  <a:schemeClr val="accent1"/>
                </a:solidFill>
                <a:latin typeface="Nanum Gothic"/>
                <a:ea typeface="Nanum Gothic"/>
                <a:cs typeface="Nanum Gothic"/>
                <a:sym typeface="Nanum Gothic"/>
              </a:rPr>
              <a:t>Server</a:t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29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ko-KR"/>
              <a:t>웹 통신이란?</a:t>
            </a:r>
            <a:endParaRPr/>
          </a:p>
        </p:txBody>
      </p:sp>
      <p:sp>
        <p:nvSpPr>
          <p:cNvPr id="285" name="Google Shape;285;p29"/>
          <p:cNvSpPr txBox="1"/>
          <p:nvPr>
            <p:ph idx="1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800"/>
              <a:buNone/>
            </a:pPr>
            <a:r>
              <a:rPr lang="ko-KR"/>
              <a:t>데이터 수집</a:t>
            </a:r>
            <a:endParaRPr/>
          </a:p>
        </p:txBody>
      </p:sp>
      <p:sp>
        <p:nvSpPr>
          <p:cNvPr id="286" name="Google Shape;286;p29"/>
          <p:cNvSpPr txBox="1"/>
          <p:nvPr/>
        </p:nvSpPr>
        <p:spPr>
          <a:xfrm>
            <a:off x="5192522" y="8235950"/>
            <a:ext cx="2619900" cy="64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ko-KR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유식한 말로??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87" name="Google Shape;287;p29"/>
          <p:cNvSpPr txBox="1"/>
          <p:nvPr/>
        </p:nvSpPr>
        <p:spPr>
          <a:xfrm>
            <a:off x="5344922" y="8388350"/>
            <a:ext cx="2619900" cy="64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ko-KR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유식한 말로??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88" name="Google Shape;288;p29"/>
          <p:cNvSpPr txBox="1"/>
          <p:nvPr/>
        </p:nvSpPr>
        <p:spPr>
          <a:xfrm>
            <a:off x="5497322" y="8540750"/>
            <a:ext cx="2619900" cy="64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ko-KR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유식한 말로??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89" name="Google Shape;289;p29"/>
          <p:cNvSpPr txBox="1"/>
          <p:nvPr/>
        </p:nvSpPr>
        <p:spPr>
          <a:xfrm>
            <a:off x="2374900" y="2571750"/>
            <a:ext cx="4483200" cy="59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ko-KR" sz="3200" u="none" cap="none" strike="noStrike">
                <a:solidFill>
                  <a:schemeClr val="accent1"/>
                </a:solidFill>
                <a:latin typeface="Nanum Gothic"/>
                <a:ea typeface="Nanum Gothic"/>
                <a:cs typeface="Nanum Gothic"/>
                <a:sym typeface="Nanum Gothic"/>
              </a:rPr>
              <a:t>Server&amp;Client</a:t>
            </a:r>
            <a:r>
              <a:rPr lang="ko-KR" sz="3200">
                <a:solidFill>
                  <a:schemeClr val="accent1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i="0" lang="ko-KR" sz="3200" u="none" cap="none" strike="noStrike">
                <a:solidFill>
                  <a:srgbClr val="223872"/>
                </a:solidFill>
                <a:latin typeface="Nanum Gothic"/>
                <a:ea typeface="Nanum Gothic"/>
                <a:cs typeface="Nanum Gothic"/>
                <a:sym typeface="Nanum Gothic"/>
              </a:rPr>
              <a:t>구조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90" name="Google Shape;290;p29"/>
          <p:cNvSpPr txBox="1"/>
          <p:nvPr/>
        </p:nvSpPr>
        <p:spPr>
          <a:xfrm>
            <a:off x="3982321" y="2005875"/>
            <a:ext cx="1179300" cy="5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ko-KR" sz="32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웹은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0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ko-KR"/>
              <a:t>웹 통신이란?</a:t>
            </a:r>
            <a:endParaRPr/>
          </a:p>
        </p:txBody>
      </p:sp>
      <p:sp>
        <p:nvSpPr>
          <p:cNvPr id="296" name="Google Shape;296;p30"/>
          <p:cNvSpPr txBox="1"/>
          <p:nvPr>
            <p:ph idx="1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800"/>
              <a:buNone/>
            </a:pPr>
            <a:r>
              <a:rPr lang="ko-KR"/>
              <a:t>데이터 수집</a:t>
            </a:r>
            <a:endParaRPr/>
          </a:p>
        </p:txBody>
      </p:sp>
      <p:sp>
        <p:nvSpPr>
          <p:cNvPr id="297" name="Google Shape;297;p30"/>
          <p:cNvSpPr/>
          <p:nvPr/>
        </p:nvSpPr>
        <p:spPr>
          <a:xfrm>
            <a:off x="1042233" y="2154832"/>
            <a:ext cx="1231200" cy="4605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클라이언트</a:t>
            </a:r>
            <a:endParaRPr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98" name="Google Shape;298;p30"/>
          <p:cNvSpPr/>
          <p:nvPr/>
        </p:nvSpPr>
        <p:spPr>
          <a:xfrm>
            <a:off x="6960033" y="2154832"/>
            <a:ext cx="1231200" cy="4605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서버</a:t>
            </a:r>
            <a:endParaRPr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99" name="Google Shape;299;p30"/>
          <p:cNvSpPr/>
          <p:nvPr/>
        </p:nvSpPr>
        <p:spPr>
          <a:xfrm>
            <a:off x="3071575" y="1747800"/>
            <a:ext cx="2989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8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1. 요청(Request) - 메시지</a:t>
            </a:r>
            <a:endParaRPr i="0" sz="18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300" name="Google Shape;300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59900" y="2178553"/>
            <a:ext cx="3187700" cy="152400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30"/>
          <p:cNvSpPr/>
          <p:nvPr/>
        </p:nvSpPr>
        <p:spPr>
          <a:xfrm>
            <a:off x="2312150" y="1409450"/>
            <a:ext cx="4483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ko-KR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(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쌀국수 집에 가서 고수2단계 양지 쌀국수 주세요</a:t>
            </a:r>
            <a:r>
              <a:rPr i="0" lang="ko-KR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)</a:t>
            </a:r>
            <a:endParaRPr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02" name="Google Shape;302;p30"/>
          <p:cNvSpPr/>
          <p:nvPr/>
        </p:nvSpPr>
        <p:spPr>
          <a:xfrm>
            <a:off x="3312775" y="2615288"/>
            <a:ext cx="2399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8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2. 응답(Re</a:t>
            </a:r>
            <a:r>
              <a:rPr b="1" lang="ko-KR" sz="1800">
                <a:latin typeface="Nanum Gothic"/>
                <a:ea typeface="Nanum Gothic"/>
                <a:cs typeface="Nanum Gothic"/>
                <a:sym typeface="Nanum Gothic"/>
              </a:rPr>
              <a:t>sponse</a:t>
            </a:r>
            <a:r>
              <a:rPr b="1" i="0" lang="ko-KR" sz="18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)</a:t>
            </a:r>
            <a:endParaRPr sz="1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303" name="Google Shape;303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31325" y="2397150"/>
            <a:ext cx="3162300" cy="139700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30"/>
          <p:cNvSpPr/>
          <p:nvPr/>
        </p:nvSpPr>
        <p:spPr>
          <a:xfrm>
            <a:off x="2371950" y="3093950"/>
            <a:ext cx="4400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ko-KR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(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양지 쌀국수를 준다</a:t>
            </a:r>
            <a:r>
              <a:rPr i="0" lang="ko-KR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)</a:t>
            </a:r>
            <a:endParaRPr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1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ko-KR"/>
              <a:t>웹 통신이란?</a:t>
            </a:r>
            <a:endParaRPr/>
          </a:p>
        </p:txBody>
      </p:sp>
      <p:sp>
        <p:nvSpPr>
          <p:cNvPr id="310" name="Google Shape;310;p31"/>
          <p:cNvSpPr txBox="1"/>
          <p:nvPr>
            <p:ph idx="1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800"/>
              <a:buNone/>
            </a:pPr>
            <a:r>
              <a:rPr lang="ko-KR"/>
              <a:t>데이터 수집</a:t>
            </a:r>
            <a:endParaRPr/>
          </a:p>
        </p:txBody>
      </p:sp>
      <p:sp>
        <p:nvSpPr>
          <p:cNvPr id="311" name="Google Shape;311;p31"/>
          <p:cNvSpPr txBox="1"/>
          <p:nvPr/>
        </p:nvSpPr>
        <p:spPr>
          <a:xfrm>
            <a:off x="2003236" y="1449486"/>
            <a:ext cx="5137500" cy="679800"/>
          </a:xfrm>
          <a:prstGeom prst="rect">
            <a:avLst/>
          </a:prstGeom>
          <a:noFill/>
          <a:ln>
            <a:noFill/>
          </a:ln>
        </p:spPr>
        <p:txBody>
          <a:bodyPr anchorCtr="0" anchor="t" bIns="31875" lIns="31875" spcFirstLastPara="1" rIns="31875" wrap="square" tIns="318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ko-KR" sz="30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살짝 깊게 들어가 볼까요?</a:t>
            </a:r>
            <a:endParaRPr sz="30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12" name="Google Shape;312;p31"/>
          <p:cNvSpPr txBox="1"/>
          <p:nvPr/>
        </p:nvSpPr>
        <p:spPr>
          <a:xfrm>
            <a:off x="2351525" y="2681700"/>
            <a:ext cx="44409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31875" lIns="31875" spcFirstLastPara="1" rIns="31875" wrap="square" tIns="318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ko-KR" sz="28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우리가 크롬에서 입력하면?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18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13" name="Google Shape;313;p31"/>
          <p:cNvSpPr/>
          <p:nvPr/>
        </p:nvSpPr>
        <p:spPr>
          <a:xfrm>
            <a:off x="177800" y="3100400"/>
            <a:ext cx="8737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u="sng">
                <a:solidFill>
                  <a:schemeClr val="hlink"/>
                </a:solidFill>
                <a:hlinkClick r:id="rId3"/>
              </a:rPr>
              <a:t>https://search.naver.com/search.naver?where=news&amp;sm=tab_jum&amp;query=무역전쟁</a:t>
            </a:r>
            <a:endParaRPr sz="2100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2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ko-KR"/>
              <a:t>웹 통신이란?</a:t>
            </a:r>
            <a:endParaRPr/>
          </a:p>
        </p:txBody>
      </p:sp>
      <p:sp>
        <p:nvSpPr>
          <p:cNvPr id="319" name="Google Shape;319;p32"/>
          <p:cNvSpPr txBox="1"/>
          <p:nvPr>
            <p:ph idx="1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800"/>
              <a:buNone/>
            </a:pPr>
            <a:r>
              <a:rPr lang="ko-KR"/>
              <a:t>데이터 수집</a:t>
            </a:r>
            <a:endParaRPr/>
          </a:p>
        </p:txBody>
      </p:sp>
      <p:sp>
        <p:nvSpPr>
          <p:cNvPr id="320" name="Google Shape;320;p32"/>
          <p:cNvSpPr/>
          <p:nvPr/>
        </p:nvSpPr>
        <p:spPr>
          <a:xfrm>
            <a:off x="1276350" y="2005875"/>
            <a:ext cx="6610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ko-KR" sz="15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http</a:t>
            </a:r>
            <a:r>
              <a:rPr lang="ko-KR" sz="1500">
                <a:latin typeface="Nanum Gothic"/>
                <a:ea typeface="Nanum Gothic"/>
                <a:cs typeface="Nanum Gothic"/>
                <a:sym typeface="Nanum Gothic"/>
              </a:rPr>
              <a:t>s</a:t>
            </a:r>
            <a:r>
              <a:rPr i="0" lang="ko-KR" sz="15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 라는 통신규약으로 </a:t>
            </a:r>
            <a:r>
              <a:rPr lang="ko-KR" sz="1500">
                <a:latin typeface="Nanum Gothic"/>
                <a:ea typeface="Nanum Gothic"/>
                <a:cs typeface="Nanum Gothic"/>
                <a:sym typeface="Nanum Gothic"/>
              </a:rPr>
              <a:t>search.naver.com</a:t>
            </a:r>
            <a:r>
              <a:rPr i="0" lang="ko-KR" sz="15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이라는 곳에 가서 /(</a:t>
            </a:r>
            <a:r>
              <a:rPr lang="ko-KR" sz="1500">
                <a:latin typeface="Nanum Gothic"/>
                <a:ea typeface="Nanum Gothic"/>
                <a:cs typeface="Nanum Gothic"/>
                <a:sym typeface="Nanum Gothic"/>
              </a:rPr>
              <a:t>메인 메뉴)에 있는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ko-KR" sz="1500">
                <a:latin typeface="Nanum Gothic"/>
                <a:ea typeface="Nanum Gothic"/>
                <a:cs typeface="Nanum Gothic"/>
                <a:sym typeface="Nanum Gothic"/>
              </a:rPr>
              <a:t>search.naver를 where=news로, query=무역전쟁으로</a:t>
            </a:r>
            <a:r>
              <a:rPr i="0" lang="ko-KR" sz="15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 주세요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21" name="Google Shape;321;p32"/>
          <p:cNvSpPr txBox="1"/>
          <p:nvPr/>
        </p:nvSpPr>
        <p:spPr>
          <a:xfrm>
            <a:off x="4163059" y="5991224"/>
            <a:ext cx="4678800" cy="8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ko-KR" sz="5000" u="none" cap="none" strike="noStrike">
                <a:solidFill>
                  <a:srgbClr val="DAA400"/>
                </a:solidFill>
                <a:latin typeface="Nanum Gothic"/>
                <a:ea typeface="Nanum Gothic"/>
                <a:cs typeface="Nanum Gothic"/>
                <a:sym typeface="Nanum Gothic"/>
              </a:rPr>
              <a:t>비슷하지 않나요??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22" name="Google Shape;322;p32"/>
          <p:cNvSpPr txBox="1"/>
          <p:nvPr/>
        </p:nvSpPr>
        <p:spPr>
          <a:xfrm>
            <a:off x="4315459" y="6143624"/>
            <a:ext cx="4678800" cy="8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ko-KR" sz="5000" u="none" cap="none" strike="noStrike">
                <a:solidFill>
                  <a:srgbClr val="DAA400"/>
                </a:solidFill>
                <a:latin typeface="Nanum Gothic"/>
                <a:ea typeface="Nanum Gothic"/>
                <a:cs typeface="Nanum Gothic"/>
                <a:sym typeface="Nanum Gothic"/>
              </a:rPr>
              <a:t>비슷하지 않나요??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23" name="Google Shape;323;p32"/>
          <p:cNvSpPr txBox="1"/>
          <p:nvPr/>
        </p:nvSpPr>
        <p:spPr>
          <a:xfrm>
            <a:off x="4467859" y="6296024"/>
            <a:ext cx="4678800" cy="8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ko-KR" sz="5000" u="none" cap="none" strike="noStrike">
                <a:solidFill>
                  <a:srgbClr val="DAA400"/>
                </a:solidFill>
                <a:latin typeface="Nanum Gothic"/>
                <a:ea typeface="Nanum Gothic"/>
                <a:cs typeface="Nanum Gothic"/>
                <a:sym typeface="Nanum Gothic"/>
              </a:rPr>
              <a:t>비슷하지 않나요??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24" name="Google Shape;324;p32"/>
          <p:cNvSpPr/>
          <p:nvPr/>
        </p:nvSpPr>
        <p:spPr>
          <a:xfrm>
            <a:off x="2374899" y="3507850"/>
            <a:ext cx="4482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2400" u="none" cap="none" strike="noStrike">
                <a:solidFill>
                  <a:srgbClr val="C55A11"/>
                </a:solidFill>
                <a:latin typeface="Nanum Gothic"/>
                <a:ea typeface="Nanum Gothic"/>
                <a:cs typeface="Nanum Gothic"/>
                <a:sym typeface="Nanum Gothic"/>
              </a:rPr>
              <a:t>비슷하지 않나요??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25" name="Google Shape;325;p32"/>
          <p:cNvSpPr/>
          <p:nvPr/>
        </p:nvSpPr>
        <p:spPr>
          <a:xfrm>
            <a:off x="1276350" y="2637250"/>
            <a:ext cx="66105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서울시 강남구 ~~~ 2층에 가서 음식을 주시는데</a:t>
            </a:r>
            <a:r>
              <a:rPr i="0" lang="ko-KR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b="1" i="0" lang="ko-KR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쌀국수 중에서 양지쌀국수를 먹을건데, 고수 양은 2단계로 해주세요.</a:t>
            </a:r>
            <a:r>
              <a:rPr i="0" lang="ko-KR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endParaRPr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26" name="Google Shape;326;p32"/>
          <p:cNvSpPr/>
          <p:nvPr/>
        </p:nvSpPr>
        <p:spPr>
          <a:xfrm>
            <a:off x="203225" y="1420025"/>
            <a:ext cx="8737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u="sng">
                <a:solidFill>
                  <a:schemeClr val="hlink"/>
                </a:solidFill>
                <a:hlinkClick r:id="rId3"/>
              </a:rPr>
              <a:t>https://search.naver.com/search.naver?where=news&amp;query=무역전쟁</a:t>
            </a:r>
            <a:endParaRPr sz="2100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3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ko-KR"/>
              <a:t>웹 통신이란?</a:t>
            </a:r>
            <a:endParaRPr/>
          </a:p>
        </p:txBody>
      </p:sp>
      <p:sp>
        <p:nvSpPr>
          <p:cNvPr id="332" name="Google Shape;332;p33"/>
          <p:cNvSpPr txBox="1"/>
          <p:nvPr>
            <p:ph idx="1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800"/>
              <a:buNone/>
            </a:pPr>
            <a:r>
              <a:rPr lang="ko-KR"/>
              <a:t>데이터 수집</a:t>
            </a:r>
            <a:endParaRPr/>
          </a:p>
        </p:txBody>
      </p:sp>
      <p:sp>
        <p:nvSpPr>
          <p:cNvPr id="333" name="Google Shape;333;p33"/>
          <p:cNvSpPr txBox="1"/>
          <p:nvPr/>
        </p:nvSpPr>
        <p:spPr>
          <a:xfrm>
            <a:off x="4163059" y="5991224"/>
            <a:ext cx="4678800" cy="8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ko-KR" sz="5000" u="none" cap="none" strike="noStrike">
                <a:solidFill>
                  <a:srgbClr val="DAA400"/>
                </a:solidFill>
                <a:latin typeface="Nanum Gothic"/>
                <a:ea typeface="Nanum Gothic"/>
                <a:cs typeface="Nanum Gothic"/>
                <a:sym typeface="Nanum Gothic"/>
              </a:rPr>
              <a:t>비슷하지 않나요??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34" name="Google Shape;334;p33"/>
          <p:cNvSpPr txBox="1"/>
          <p:nvPr/>
        </p:nvSpPr>
        <p:spPr>
          <a:xfrm>
            <a:off x="4315459" y="6143624"/>
            <a:ext cx="4678800" cy="8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ko-KR" sz="5000" u="none" cap="none" strike="noStrike">
                <a:solidFill>
                  <a:srgbClr val="DAA400"/>
                </a:solidFill>
                <a:latin typeface="Nanum Gothic"/>
                <a:ea typeface="Nanum Gothic"/>
                <a:cs typeface="Nanum Gothic"/>
                <a:sym typeface="Nanum Gothic"/>
              </a:rPr>
              <a:t>비슷하지 않나요??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35" name="Google Shape;335;p33"/>
          <p:cNvSpPr txBox="1"/>
          <p:nvPr/>
        </p:nvSpPr>
        <p:spPr>
          <a:xfrm>
            <a:off x="4467859" y="6296024"/>
            <a:ext cx="4678800" cy="8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ko-KR" sz="5000" u="none" cap="none" strike="noStrike">
                <a:solidFill>
                  <a:srgbClr val="DAA400"/>
                </a:solidFill>
                <a:latin typeface="Nanum Gothic"/>
                <a:ea typeface="Nanum Gothic"/>
                <a:cs typeface="Nanum Gothic"/>
                <a:sym typeface="Nanum Gothic"/>
              </a:rPr>
              <a:t>비슷하지 않나요??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aphicFrame>
        <p:nvGraphicFramePr>
          <p:cNvPr id="336" name="Google Shape;336;p33"/>
          <p:cNvGraphicFramePr/>
          <p:nvPr/>
        </p:nvGraphicFramePr>
        <p:xfrm>
          <a:off x="1624061" y="194457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{6B26364B-FB25-48A4-A9C5-F65BEA3202A7}</a:tableStyleId>
              </a:tblPr>
              <a:tblGrid>
                <a:gridCol w="1965275"/>
                <a:gridCol w="1965275"/>
                <a:gridCol w="1965275"/>
              </a:tblGrid>
              <a:tr h="3499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26800" marB="26800" marR="35725" marL="3572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 u="none" cap="none" strike="noStrike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웹</a:t>
                      </a:r>
                      <a:endParaRPr b="1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26800" marB="26800" marR="35725" marL="3572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 u="none" cap="none" strike="noStrike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음식점</a:t>
                      </a:r>
                      <a:endParaRPr b="1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26800" marB="26800" marR="35725" marL="3572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89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 u="none" cap="none" strike="noStrike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주소</a:t>
                      </a:r>
                      <a:endParaRPr b="1" sz="1200" u="none" cap="none" strike="noStrike"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26800" marB="26800" marR="35725" marL="3572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sng">
                          <a:solidFill>
                            <a:schemeClr val="hlink"/>
                          </a:solidFill>
                          <a:hlinkClick r:id="rId3"/>
                        </a:rPr>
                        <a:t>https://search.naver.com</a:t>
                      </a:r>
                      <a:endParaRPr sz="1300" u="sng" cap="none" strike="noStrike">
                        <a:solidFill>
                          <a:schemeClr val="hlink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  <a:hlinkClick r:id="rId4"/>
                      </a:endParaRPr>
                    </a:p>
                  </a:txBody>
                  <a:tcPr marT="26800" marB="26800" marR="35725" marL="3572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서울시 강남구 ~~ 2층</a:t>
                      </a:r>
                      <a:endParaRPr sz="1000" u="none" cap="none" strike="noStrik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26800" marB="26800" marR="35725" marL="3572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99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 u="none" cap="none" strike="noStrike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종류</a:t>
                      </a:r>
                      <a:endParaRPr b="1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26800" marB="26800" marR="35725" marL="3572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/</a:t>
                      </a:r>
                      <a:endParaRPr sz="1300" u="none" cap="none" strike="noStrik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26800" marB="26800" marR="35725" marL="3572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쌀국수 종류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26800" marB="26800" marR="35725" marL="3572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99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 u="none" cap="none" strike="noStrike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요청자원</a:t>
                      </a:r>
                      <a:endParaRPr b="1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26800" marB="26800" marR="35725" marL="3572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search.naver</a:t>
                      </a:r>
                      <a:endParaRPr sz="1300" u="none" cap="none" strike="noStrik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26800" marB="26800" marR="35725" marL="3572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양지쌀국수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26800" marB="26800" marR="35725" marL="3572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99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 u="none" cap="none" strike="noStrike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세부요청</a:t>
                      </a:r>
                      <a:endParaRPr b="1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26800" marB="26800" marR="35725" marL="3572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where=news, query=무역전쟁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26800" marB="26800" marR="35725" marL="3572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고수 2단계로</a:t>
                      </a:r>
                      <a:endParaRPr sz="1200" u="none" cap="none" strike="noStrik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26800" marB="26800" marR="35725" marL="3572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99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 u="none" cap="none" strike="noStrike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요청 규칙</a:t>
                      </a:r>
                      <a:endParaRPr b="1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26800" marB="26800" marR="35725" marL="3572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https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26800" marB="26800" marR="35725" marL="3572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음식을 주시는데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26800" marB="26800" marR="35725" marL="3572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37" name="Google Shape;337;p33"/>
          <p:cNvSpPr/>
          <p:nvPr/>
        </p:nvSpPr>
        <p:spPr>
          <a:xfrm>
            <a:off x="1276350" y="1203600"/>
            <a:ext cx="6610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1800" u="sng">
                <a:solidFill>
                  <a:schemeClr val="hlink"/>
                </a:solidFill>
                <a:hlinkClick r:id="rId5"/>
              </a:rPr>
              <a:t>https://search.naver.com/search.naver?where=news&amp;query=무역전쟁</a:t>
            </a:r>
            <a:endParaRPr sz="21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34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ko-KR"/>
              <a:t>웹 통신이란?</a:t>
            </a:r>
            <a:endParaRPr/>
          </a:p>
        </p:txBody>
      </p:sp>
      <p:sp>
        <p:nvSpPr>
          <p:cNvPr id="343" name="Google Shape;343;p34"/>
          <p:cNvSpPr txBox="1"/>
          <p:nvPr>
            <p:ph idx="1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800"/>
              <a:buNone/>
            </a:pPr>
            <a:r>
              <a:rPr lang="ko-KR"/>
              <a:t>데이터 수집</a:t>
            </a:r>
            <a:endParaRPr/>
          </a:p>
        </p:txBody>
      </p:sp>
      <p:sp>
        <p:nvSpPr>
          <p:cNvPr id="344" name="Google Shape;344;p34"/>
          <p:cNvSpPr/>
          <p:nvPr/>
        </p:nvSpPr>
        <p:spPr>
          <a:xfrm>
            <a:off x="1213501" y="933229"/>
            <a:ext cx="68148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u="sng">
                <a:solidFill>
                  <a:schemeClr val="hlink"/>
                </a:solidFill>
                <a:hlinkClick r:id="rId3"/>
              </a:rPr>
              <a:t>https://search.naver.com/search.naver?where=news&amp;query=무역전쟁</a:t>
            </a:r>
            <a:endParaRPr i="0" sz="12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descr="이미지" id="345" name="Google Shape;345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68107" y="1502626"/>
            <a:ext cx="416486" cy="416486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34"/>
          <p:cNvSpPr txBox="1"/>
          <p:nvPr/>
        </p:nvSpPr>
        <p:spPr>
          <a:xfrm>
            <a:off x="834194" y="1101475"/>
            <a:ext cx="884100" cy="24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1875" lIns="31875" spcFirstLastPara="1" rIns="31875" wrap="square" tIns="318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ko-KR" sz="12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Client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47" name="Google Shape;347;p34"/>
          <p:cNvSpPr txBox="1"/>
          <p:nvPr/>
        </p:nvSpPr>
        <p:spPr>
          <a:xfrm>
            <a:off x="7129350" y="1022575"/>
            <a:ext cx="1516800" cy="40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1875" lIns="31875" spcFirstLastPara="1" rIns="31875" wrap="square" tIns="318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ko-KR" sz="12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Server</a:t>
            </a:r>
            <a:endParaRPr i="0" sz="12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(search.naver.com)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descr="이미지" id="348" name="Google Shape;348;p3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205784" y="1435312"/>
            <a:ext cx="1361841" cy="729558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34"/>
          <p:cNvSpPr txBox="1"/>
          <p:nvPr/>
        </p:nvSpPr>
        <p:spPr>
          <a:xfrm>
            <a:off x="3231700" y="2769800"/>
            <a:ext cx="2600700" cy="4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31875" lIns="31875" spcFirstLastPara="1" rIns="31875" wrap="square" tIns="318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ko-KR" sz="12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응 알겠어 여기 내용 있어. </a:t>
            </a:r>
            <a:endParaRPr i="0" sz="12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ko-KR" sz="12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(200 OK)</a:t>
            </a:r>
            <a:endParaRPr i="0" sz="12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12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350" name="Google Shape;350;p34"/>
          <p:cNvCxnSpPr/>
          <p:nvPr/>
        </p:nvCxnSpPr>
        <p:spPr>
          <a:xfrm>
            <a:off x="3092360" y="1533663"/>
            <a:ext cx="27885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351" name="Google Shape;351;p34"/>
          <p:cNvSpPr txBox="1"/>
          <p:nvPr/>
        </p:nvSpPr>
        <p:spPr>
          <a:xfrm>
            <a:off x="3706802" y="1253613"/>
            <a:ext cx="1730400" cy="24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1875" lIns="31875" spcFirstLastPara="1" rIns="31875" wrap="square" tIns="318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ko-KR" sz="12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1. Request(요청)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352" name="Google Shape;352;p34"/>
          <p:cNvCxnSpPr/>
          <p:nvPr/>
        </p:nvCxnSpPr>
        <p:spPr>
          <a:xfrm rot="10800000">
            <a:off x="3024909" y="2444597"/>
            <a:ext cx="27885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353" name="Google Shape;353;p34"/>
          <p:cNvSpPr txBox="1"/>
          <p:nvPr/>
        </p:nvSpPr>
        <p:spPr>
          <a:xfrm>
            <a:off x="3433774" y="2503275"/>
            <a:ext cx="2276400" cy="24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1875" lIns="31875" spcFirstLastPara="1" rIns="31875" wrap="square" tIns="318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ko-KR" sz="12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3. Response(응답)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54" name="Google Shape;354;p34"/>
          <p:cNvSpPr txBox="1"/>
          <p:nvPr/>
        </p:nvSpPr>
        <p:spPr>
          <a:xfrm>
            <a:off x="6860100" y="2769800"/>
            <a:ext cx="2055300" cy="13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1875" lIns="31875" spcFirstLastPara="1" rIns="31875" wrap="square" tIns="318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latin typeface="Nanum Gothic"/>
                <a:ea typeface="Nanum Gothic"/>
                <a:cs typeface="Nanum Gothic"/>
                <a:sym typeface="Nanum Gothic"/>
              </a:rPr>
              <a:t>search.naver</a:t>
            </a:r>
            <a:r>
              <a:rPr i="0" lang="ko-KR" sz="12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에</a:t>
            </a:r>
            <a:r>
              <a:rPr lang="ko-KR" sz="1200">
                <a:latin typeface="Nanum Gothic"/>
                <a:ea typeface="Nanum Gothic"/>
                <a:cs typeface="Nanum Gothic"/>
                <a:sym typeface="Nanum Gothic"/>
              </a:rPr>
              <a:t>서</a:t>
            </a:r>
            <a:r>
              <a:rPr i="0" lang="ko-KR" sz="12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latin typeface="Nanum Gothic"/>
                <a:ea typeface="Nanum Gothic"/>
                <a:cs typeface="Nanum Gothic"/>
                <a:sym typeface="Nanum Gothic"/>
              </a:rPr>
              <a:t>{‘where’: ‘news,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latin typeface="Nanum Gothic"/>
                <a:ea typeface="Nanum Gothic"/>
                <a:cs typeface="Nanum Gothic"/>
                <a:sym typeface="Nanum Gothic"/>
              </a:rPr>
              <a:t> ‘query’: ‘무역전쟁',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latin typeface="Nanum Gothic"/>
                <a:ea typeface="Nanum Gothic"/>
                <a:cs typeface="Nanum Gothic"/>
                <a:sym typeface="Nanum Gothic"/>
              </a:rPr>
              <a:t>} 인 </a:t>
            </a:r>
            <a:r>
              <a:rPr b="1" lang="ko-KR" sz="1200">
                <a:latin typeface="Nanum Gothic"/>
                <a:ea typeface="Nanum Gothic"/>
                <a:cs typeface="Nanum Gothic"/>
                <a:sym typeface="Nanum Gothic"/>
              </a:rPr>
              <a:t>자원을 찾고 메시지를 만든다</a:t>
            </a:r>
            <a:r>
              <a:rPr lang="ko-KR" sz="1200">
                <a:latin typeface="Nanum Gothic"/>
                <a:ea typeface="Nanum Gothic"/>
                <a:cs typeface="Nanum Gothic"/>
                <a:sym typeface="Nanum Gothic"/>
              </a:rPr>
              <a:t>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55" name="Google Shape;355;p34"/>
          <p:cNvSpPr txBox="1"/>
          <p:nvPr/>
        </p:nvSpPr>
        <p:spPr>
          <a:xfrm>
            <a:off x="6858000" y="2331400"/>
            <a:ext cx="2055300" cy="24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1875" lIns="31875" spcFirstLastPara="1" rIns="31875" wrap="square" tIns="318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ko-KR" sz="12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2. 생산 및 가공</a:t>
            </a:r>
            <a:endParaRPr i="0" sz="12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ko-KR" sz="12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(Python or JAVA..)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56" name="Google Shape;356;p34"/>
          <p:cNvSpPr txBox="1"/>
          <p:nvPr/>
        </p:nvSpPr>
        <p:spPr>
          <a:xfrm>
            <a:off x="177800" y="2389875"/>
            <a:ext cx="2196900" cy="61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1875" lIns="31875" spcFirstLastPara="1" rIns="31875" wrap="square" tIns="318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ko-KR" sz="12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4. Rendering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ko-KR" sz="12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(사람이 보기 편하게 만듬)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12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357" name="Google Shape;357;p34"/>
          <p:cNvCxnSpPr/>
          <p:nvPr/>
        </p:nvCxnSpPr>
        <p:spPr>
          <a:xfrm rot="10800000">
            <a:off x="2780633" y="1135049"/>
            <a:ext cx="0" cy="35421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dot"/>
            <a:miter lim="400000"/>
            <a:headEnd len="sm" w="sm" type="none"/>
            <a:tailEnd len="sm" w="sm" type="none"/>
          </a:ln>
        </p:spPr>
      </p:cxnSp>
      <p:sp>
        <p:nvSpPr>
          <p:cNvPr id="358" name="Google Shape;358;p34"/>
          <p:cNvSpPr txBox="1"/>
          <p:nvPr/>
        </p:nvSpPr>
        <p:spPr>
          <a:xfrm>
            <a:off x="3209977" y="1547550"/>
            <a:ext cx="2724000" cy="6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1875" lIns="31875" spcFirstLastPara="1" rIns="31875" wrap="square" tIns="318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latin typeface="Nanum Gothic"/>
                <a:ea typeface="Nanum Gothic"/>
                <a:cs typeface="Nanum Gothic"/>
                <a:sym typeface="Nanum Gothic"/>
              </a:rPr>
              <a:t>search.naver.com</a:t>
            </a:r>
            <a:r>
              <a:rPr lang="ko-KR" sz="1100">
                <a:latin typeface="Nanum Gothic"/>
                <a:ea typeface="Nanum Gothic"/>
                <a:cs typeface="Nanum Gothic"/>
                <a:sym typeface="Nanum Gothic"/>
              </a:rPr>
              <a:t>아 </a:t>
            </a:r>
            <a:r>
              <a:rPr b="1" lang="ko-KR" sz="1100">
                <a:latin typeface="Nanum Gothic"/>
                <a:ea typeface="Nanum Gothic"/>
                <a:cs typeface="Nanum Gothic"/>
                <a:sym typeface="Nanum Gothic"/>
              </a:rPr>
              <a:t>search.naver</a:t>
            </a:r>
            <a:r>
              <a:rPr lang="ko-KR" sz="1100">
                <a:latin typeface="Nanum Gothic"/>
                <a:ea typeface="Nanum Gothic"/>
                <a:cs typeface="Nanum Gothic"/>
                <a:sym typeface="Nanum Gothic"/>
              </a:rPr>
              <a:t>를</a:t>
            </a:r>
            <a:r>
              <a:rPr b="1" i="0" lang="ko-KR" sz="11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b="1" lang="ko-KR" sz="1100">
                <a:latin typeface="Nanum Gothic"/>
                <a:ea typeface="Nanum Gothic"/>
                <a:cs typeface="Nanum Gothic"/>
                <a:sym typeface="Nanum Gothic"/>
              </a:rPr>
              <a:t>news</a:t>
            </a:r>
            <a:r>
              <a:rPr lang="ko-KR" sz="1100">
                <a:latin typeface="Nanum Gothic"/>
                <a:ea typeface="Nanum Gothic"/>
                <a:cs typeface="Nanum Gothic"/>
                <a:sym typeface="Nanum Gothic"/>
              </a:rPr>
              <a:t>에 있는 </a:t>
            </a:r>
            <a:r>
              <a:rPr b="1" lang="ko-KR" sz="1100">
                <a:latin typeface="Nanum Gothic"/>
                <a:ea typeface="Nanum Gothic"/>
                <a:cs typeface="Nanum Gothic"/>
                <a:sym typeface="Nanum Gothic"/>
              </a:rPr>
              <a:t>무역전쟁</a:t>
            </a:r>
            <a:r>
              <a:rPr lang="ko-KR" sz="1100">
                <a:latin typeface="Nanum Gothic"/>
                <a:ea typeface="Nanum Gothic"/>
                <a:cs typeface="Nanum Gothic"/>
                <a:sym typeface="Nanum Gothic"/>
              </a:rPr>
              <a:t> query 자원을 줘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59" name="Google Shape;359;p34"/>
          <p:cNvSpPr txBox="1"/>
          <p:nvPr/>
        </p:nvSpPr>
        <p:spPr>
          <a:xfrm>
            <a:off x="3851200" y="3176600"/>
            <a:ext cx="1361700" cy="17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[message]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&lt;!DOCTYPE HTML&gt;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&lt;html&gt;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&lt;head&gt;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[Blah Blah~~]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&lt;/head&gt;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&lt;body&gt;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[Blah Blah~~]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&lt;/body&gt;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&lt;/html&gt;</a:t>
            </a:r>
            <a:endParaRPr sz="9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60" name="Google Shape;360;p34"/>
          <p:cNvCxnSpPr/>
          <p:nvPr/>
        </p:nvCxnSpPr>
        <p:spPr>
          <a:xfrm rot="10800000">
            <a:off x="6141083" y="1268774"/>
            <a:ext cx="0" cy="35421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dot"/>
            <a:miter lim="400000"/>
            <a:headEnd len="sm" w="sm" type="none"/>
            <a:tailEnd len="sm" w="sm" type="none"/>
          </a:ln>
        </p:spPr>
      </p:cxnSp>
      <p:pic>
        <p:nvPicPr>
          <p:cNvPr id="361" name="Google Shape;361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5838" y="2846625"/>
            <a:ext cx="1941014" cy="1830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35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ko-KR"/>
              <a:t>웹 통신이란?</a:t>
            </a:r>
            <a:endParaRPr/>
          </a:p>
        </p:txBody>
      </p:sp>
      <p:sp>
        <p:nvSpPr>
          <p:cNvPr id="367" name="Google Shape;367;p35"/>
          <p:cNvSpPr txBox="1"/>
          <p:nvPr>
            <p:ph idx="1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800"/>
              <a:buNone/>
            </a:pPr>
            <a:r>
              <a:rPr lang="ko-KR"/>
              <a:t>데이터 수집</a:t>
            </a:r>
            <a:endParaRPr/>
          </a:p>
        </p:txBody>
      </p:sp>
      <p:sp>
        <p:nvSpPr>
          <p:cNvPr id="368" name="Google Shape;368;p35"/>
          <p:cNvSpPr/>
          <p:nvPr/>
        </p:nvSpPr>
        <p:spPr>
          <a:xfrm>
            <a:off x="1042233" y="2154832"/>
            <a:ext cx="1231200" cy="4605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클라이언트</a:t>
            </a:r>
            <a:endParaRPr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69" name="Google Shape;369;p35"/>
          <p:cNvSpPr/>
          <p:nvPr/>
        </p:nvSpPr>
        <p:spPr>
          <a:xfrm>
            <a:off x="6960033" y="2154832"/>
            <a:ext cx="1231200" cy="4605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서버</a:t>
            </a:r>
            <a:endParaRPr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70" name="Google Shape;370;p35"/>
          <p:cNvSpPr/>
          <p:nvPr/>
        </p:nvSpPr>
        <p:spPr>
          <a:xfrm>
            <a:off x="3071575" y="1747800"/>
            <a:ext cx="2989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8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1. 요청(Request) - 메시지</a:t>
            </a:r>
            <a:endParaRPr i="0" sz="18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371" name="Google Shape;371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59900" y="2178553"/>
            <a:ext cx="3187700" cy="152400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35"/>
          <p:cNvSpPr/>
          <p:nvPr/>
        </p:nvSpPr>
        <p:spPr>
          <a:xfrm>
            <a:off x="2312150" y="1409450"/>
            <a:ext cx="4483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ko-KR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(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네이버야 검색 결과 줘</a:t>
            </a:r>
            <a:r>
              <a:rPr i="0" lang="ko-KR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)</a:t>
            </a:r>
            <a:endParaRPr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73" name="Google Shape;373;p35"/>
          <p:cNvSpPr/>
          <p:nvPr/>
        </p:nvSpPr>
        <p:spPr>
          <a:xfrm>
            <a:off x="3312775" y="2615288"/>
            <a:ext cx="2399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8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2. 응답(Re</a:t>
            </a:r>
            <a:r>
              <a:rPr b="1" lang="ko-KR" sz="1800">
                <a:latin typeface="Nanum Gothic"/>
                <a:ea typeface="Nanum Gothic"/>
                <a:cs typeface="Nanum Gothic"/>
                <a:sym typeface="Nanum Gothic"/>
              </a:rPr>
              <a:t>sponse</a:t>
            </a:r>
            <a:r>
              <a:rPr b="1" i="0" lang="ko-KR" sz="18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)</a:t>
            </a:r>
            <a:endParaRPr sz="1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374" name="Google Shape;374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31325" y="2397150"/>
            <a:ext cx="3162300" cy="139700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35"/>
          <p:cNvSpPr/>
          <p:nvPr/>
        </p:nvSpPr>
        <p:spPr>
          <a:xfrm>
            <a:off x="2371950" y="3093950"/>
            <a:ext cx="4400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ko-KR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(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검색결과를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 준다</a:t>
            </a:r>
            <a:r>
              <a:rPr i="0" lang="ko-KR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)</a:t>
            </a:r>
            <a:endParaRPr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36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ko-KR"/>
              <a:t>우리가 배울 크롤링은?</a:t>
            </a:r>
            <a:endParaRPr/>
          </a:p>
        </p:txBody>
      </p:sp>
      <p:sp>
        <p:nvSpPr>
          <p:cNvPr id="381" name="Google Shape;381;p36"/>
          <p:cNvSpPr txBox="1"/>
          <p:nvPr>
            <p:ph idx="1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800"/>
              <a:buNone/>
            </a:pPr>
            <a:r>
              <a:rPr lang="ko-KR"/>
              <a:t>데이터 수집</a:t>
            </a:r>
            <a:endParaRPr/>
          </a:p>
        </p:txBody>
      </p:sp>
      <p:sp>
        <p:nvSpPr>
          <p:cNvPr id="382" name="Google Shape;382;p36"/>
          <p:cNvSpPr txBox="1"/>
          <p:nvPr/>
        </p:nvSpPr>
        <p:spPr>
          <a:xfrm>
            <a:off x="1857839" y="1635646"/>
            <a:ext cx="5450400" cy="160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1875" lIns="31875" spcFirstLastPara="1" rIns="31875" wrap="square" tIns="318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ko-KR" sz="20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Request를 무수히 많이 보낸 다음</a:t>
            </a:r>
            <a:endParaRPr i="0" sz="20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ko-KR" sz="20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Response를 분석하여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20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ko-KR" sz="18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내가 원하는 방식으로 </a:t>
            </a:r>
            <a:r>
              <a:rPr lang="ko-KR" sz="1800">
                <a:latin typeface="Nanum Gothic"/>
                <a:ea typeface="Nanum Gothic"/>
                <a:cs typeface="Nanum Gothic"/>
                <a:sym typeface="Nanum Gothic"/>
              </a:rPr>
              <a:t>사용하는 것</a:t>
            </a:r>
            <a:endParaRPr sz="1800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ko-KR"/>
              <a:t>웹 스크레이핑</a:t>
            </a:r>
            <a:endParaRPr/>
          </a:p>
        </p:txBody>
      </p:sp>
      <p:sp>
        <p:nvSpPr>
          <p:cNvPr id="69" name="Google Shape;69;p10"/>
          <p:cNvSpPr txBox="1"/>
          <p:nvPr>
            <p:ph idx="1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1397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800"/>
              <a:buNone/>
            </a:pPr>
            <a:r>
              <a:rPr lang="ko-KR"/>
              <a:t>웹 스크레이핑</a:t>
            </a:r>
            <a:endParaRPr/>
          </a:p>
        </p:txBody>
      </p:sp>
      <p:sp>
        <p:nvSpPr>
          <p:cNvPr id="70" name="Google Shape;70;p10"/>
          <p:cNvSpPr/>
          <p:nvPr/>
        </p:nvSpPr>
        <p:spPr>
          <a:xfrm>
            <a:off x="523763" y="1579482"/>
            <a:ext cx="80964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스크레이핑</a:t>
            </a:r>
            <a:r>
              <a:rPr lang="ko-KR" sz="2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(scraping)이란 </a:t>
            </a:r>
            <a:r>
              <a:rPr i="0" lang="ko-KR" sz="20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웹 크롤링</a:t>
            </a:r>
            <a:r>
              <a:rPr b="0" i="0" lang="ko-KR" sz="20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(Web Crawling) 이라고도 하며, 통신을 통해 </a:t>
            </a:r>
            <a:r>
              <a:rPr b="1" i="0" lang="ko-KR" sz="20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웹 사이트에서 원하는 정보를 자동으로 수집하</a:t>
            </a:r>
            <a:r>
              <a:rPr b="1" lang="ko-KR" sz="2000">
                <a:latin typeface="Nanum Gothic"/>
                <a:ea typeface="Nanum Gothic"/>
                <a:cs typeface="Nanum Gothic"/>
                <a:sym typeface="Nanum Gothic"/>
              </a:rPr>
              <a:t>고 정리하는 것</a:t>
            </a:r>
            <a:endParaRPr b="1" i="0" sz="20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71" name="Google Shape;71;p10"/>
          <p:cNvSpPr txBox="1"/>
          <p:nvPr/>
        </p:nvSpPr>
        <p:spPr>
          <a:xfrm>
            <a:off x="728225" y="3404325"/>
            <a:ext cx="7687500" cy="10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latin typeface="Nanum Gothic"/>
                <a:ea typeface="Nanum Gothic"/>
                <a:cs typeface="Nanum Gothic"/>
                <a:sym typeface="Nanum Gothic"/>
              </a:rPr>
              <a:t>반복적인 작업을 자동화 할 수 있다.</a:t>
            </a:r>
            <a:endParaRPr b="1" sz="2000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37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ko-KR"/>
              <a:t>웹 통신이란?</a:t>
            </a:r>
            <a:endParaRPr/>
          </a:p>
        </p:txBody>
      </p:sp>
      <p:sp>
        <p:nvSpPr>
          <p:cNvPr id="388" name="Google Shape;388;p37"/>
          <p:cNvSpPr txBox="1"/>
          <p:nvPr>
            <p:ph idx="1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800"/>
              <a:buNone/>
            </a:pPr>
            <a:r>
              <a:rPr lang="ko-KR"/>
              <a:t>데이터 수집</a:t>
            </a:r>
            <a:endParaRPr/>
          </a:p>
        </p:txBody>
      </p:sp>
      <p:sp>
        <p:nvSpPr>
          <p:cNvPr id="389" name="Google Shape;389;p37"/>
          <p:cNvSpPr/>
          <p:nvPr/>
        </p:nvSpPr>
        <p:spPr>
          <a:xfrm>
            <a:off x="322650" y="1498100"/>
            <a:ext cx="8498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500" u="sng">
                <a:solidFill>
                  <a:schemeClr val="hlink"/>
                </a:solidFill>
                <a:hlinkClick r:id="rId3"/>
              </a:rPr>
              <a:t>https://search.naver.com</a:t>
            </a:r>
            <a:br>
              <a:rPr lang="ko-KR" sz="2500" u="sng">
                <a:solidFill>
                  <a:schemeClr val="hlink"/>
                </a:solidFill>
                <a:hlinkClick r:id="rId4"/>
              </a:rPr>
            </a:br>
            <a:r>
              <a:rPr lang="ko-KR" sz="2500" u="sng">
                <a:solidFill>
                  <a:schemeClr val="hlink"/>
                </a:solidFill>
                <a:hlinkClick r:id="rId5"/>
              </a:rPr>
              <a:t>/search.naver</a:t>
            </a:r>
            <a:br>
              <a:rPr lang="ko-KR" sz="2500" u="sng">
                <a:solidFill>
                  <a:schemeClr val="hlink"/>
                </a:solidFill>
                <a:hlinkClick r:id="rId6"/>
              </a:rPr>
            </a:br>
            <a:r>
              <a:rPr lang="ko-KR" sz="2500" u="sng">
                <a:solidFill>
                  <a:schemeClr val="hlink"/>
                </a:solidFill>
                <a:hlinkClick r:id="rId7"/>
              </a:rPr>
              <a:t>?where=news&amp;query=무역전쟁</a:t>
            </a:r>
            <a:endParaRPr sz="2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90" name="Google Shape;390;p37"/>
          <p:cNvSpPr/>
          <p:nvPr/>
        </p:nvSpPr>
        <p:spPr>
          <a:xfrm>
            <a:off x="1266750" y="3320925"/>
            <a:ext cx="6610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ko-KR" sz="15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http 라는 통신규약으로 </a:t>
            </a:r>
            <a:r>
              <a:rPr lang="ko-KR" sz="1500">
                <a:latin typeface="Nanum Gothic"/>
                <a:ea typeface="Nanum Gothic"/>
                <a:cs typeface="Nanum Gothic"/>
                <a:sym typeface="Nanum Gothic"/>
              </a:rPr>
              <a:t>search.naver.com</a:t>
            </a:r>
            <a:r>
              <a:rPr i="0" lang="ko-KR" sz="15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이라는 곳에 가서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>
                <a:latin typeface="Nanum Gothic"/>
                <a:ea typeface="Nanum Gothic"/>
                <a:cs typeface="Nanum Gothic"/>
                <a:sym typeface="Nanum Gothic"/>
              </a:rPr>
              <a:t>/에 있는 search.naver</a:t>
            </a:r>
            <a:r>
              <a:rPr i="0" lang="ko-KR" sz="15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를 </a:t>
            </a:r>
            <a:r>
              <a:rPr b="1" lang="ko-KR" sz="1500">
                <a:latin typeface="Nanum Gothic"/>
                <a:ea typeface="Nanum Gothic"/>
                <a:cs typeface="Nanum Gothic"/>
                <a:sym typeface="Nanum Gothic"/>
              </a:rPr>
              <a:t>news</a:t>
            </a:r>
            <a:r>
              <a:rPr lang="ko-KR" sz="1500">
                <a:latin typeface="Nanum Gothic"/>
                <a:ea typeface="Nanum Gothic"/>
                <a:cs typeface="Nanum Gothic"/>
                <a:sym typeface="Nanum Gothic"/>
              </a:rPr>
              <a:t>에 있는 query가 </a:t>
            </a:r>
            <a:r>
              <a:rPr b="1" lang="ko-KR" sz="1500">
                <a:latin typeface="Nanum Gothic"/>
                <a:ea typeface="Nanum Gothic"/>
                <a:cs typeface="Nanum Gothic"/>
                <a:sym typeface="Nanum Gothic"/>
              </a:rPr>
              <a:t>“무역전쟁"</a:t>
            </a:r>
            <a:r>
              <a:rPr lang="ko-KR" sz="1500">
                <a:latin typeface="Nanum Gothic"/>
                <a:ea typeface="Nanum Gothic"/>
                <a:cs typeface="Nanum Gothic"/>
                <a:sym typeface="Nanum Gothic"/>
              </a:rPr>
              <a:t>인 자원들을 주세요.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91" name="Google Shape;391;p37"/>
          <p:cNvSpPr txBox="1"/>
          <p:nvPr/>
        </p:nvSpPr>
        <p:spPr>
          <a:xfrm>
            <a:off x="4862475" y="1507725"/>
            <a:ext cx="4053000" cy="12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300">
                <a:latin typeface="Nanum Gothic"/>
                <a:ea typeface="Nanum Gothic"/>
                <a:cs typeface="Nanum Gothic"/>
                <a:sym typeface="Nanum Gothic"/>
              </a:rPr>
              <a:t>도메인</a:t>
            </a:r>
            <a:endParaRPr sz="23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300">
                <a:latin typeface="Nanum Gothic"/>
                <a:ea typeface="Nanum Gothic"/>
                <a:cs typeface="Nanum Gothic"/>
                <a:sym typeface="Nanum Gothic"/>
              </a:rPr>
              <a:t>경로</a:t>
            </a:r>
            <a:endParaRPr sz="23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300">
                <a:latin typeface="Nanum Gothic"/>
                <a:ea typeface="Nanum Gothic"/>
                <a:cs typeface="Nanum Gothic"/>
                <a:sym typeface="Nanum Gothic"/>
              </a:rPr>
              <a:t>매개변수(parameters)</a:t>
            </a:r>
            <a:endParaRPr sz="2300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38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ko-KR"/>
              <a:t>메시지 종류</a:t>
            </a:r>
            <a:endParaRPr/>
          </a:p>
        </p:txBody>
      </p:sp>
      <p:sp>
        <p:nvSpPr>
          <p:cNvPr id="397" name="Google Shape;397;p38"/>
          <p:cNvSpPr txBox="1"/>
          <p:nvPr>
            <p:ph idx="1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800"/>
              <a:buNone/>
            </a:pPr>
            <a:r>
              <a:rPr lang="ko-KR"/>
              <a:t>데이터 수집</a:t>
            </a:r>
            <a:endParaRPr/>
          </a:p>
        </p:txBody>
      </p:sp>
      <p:sp>
        <p:nvSpPr>
          <p:cNvPr id="398" name="Google Shape;398;p38"/>
          <p:cNvSpPr/>
          <p:nvPr/>
        </p:nvSpPr>
        <p:spPr>
          <a:xfrm>
            <a:off x="2336463" y="2048526"/>
            <a:ext cx="4471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사실 Response 메시지의 종류는 HTML만 있는게 아니에요.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9" name="Google Shape;399;p38"/>
          <p:cNvSpPr txBox="1"/>
          <p:nvPr/>
        </p:nvSpPr>
        <p:spPr>
          <a:xfrm>
            <a:off x="2731378" y="2724596"/>
            <a:ext cx="3681300" cy="27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1875" lIns="31875" spcFirstLastPara="1" rIns="31875" wrap="square" tIns="318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HTML/CSS/JS/Img/Json 등등 무수히 많아요. …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39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ko-KR"/>
              <a:t>크롬 개발자 도구 (네트워크)</a:t>
            </a:r>
            <a:endParaRPr/>
          </a:p>
        </p:txBody>
      </p:sp>
      <p:sp>
        <p:nvSpPr>
          <p:cNvPr id="405" name="Google Shape;405;p39"/>
          <p:cNvSpPr txBox="1"/>
          <p:nvPr>
            <p:ph idx="1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800"/>
              <a:buNone/>
            </a:pPr>
            <a:r>
              <a:rPr lang="ko-KR"/>
              <a:t>데이터 수집</a:t>
            </a:r>
            <a:endParaRPr/>
          </a:p>
        </p:txBody>
      </p:sp>
      <p:pic>
        <p:nvPicPr>
          <p:cNvPr id="406" name="Google Shape;40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3513" y="1065650"/>
            <a:ext cx="5196983" cy="362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40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ko-KR"/>
              <a:t>웹 통신</a:t>
            </a:r>
            <a:r>
              <a:rPr lang="ko-KR"/>
              <a:t>의 구조</a:t>
            </a:r>
            <a:endParaRPr/>
          </a:p>
        </p:txBody>
      </p:sp>
      <p:sp>
        <p:nvSpPr>
          <p:cNvPr id="412" name="Google Shape;412;p40"/>
          <p:cNvSpPr txBox="1"/>
          <p:nvPr>
            <p:ph idx="1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800"/>
              <a:buNone/>
            </a:pPr>
            <a:r>
              <a:rPr lang="ko-KR"/>
              <a:t>데이터 수집</a:t>
            </a:r>
            <a:endParaRPr/>
          </a:p>
        </p:txBody>
      </p:sp>
      <p:sp>
        <p:nvSpPr>
          <p:cNvPr id="413" name="Google Shape;413;p40"/>
          <p:cNvSpPr txBox="1"/>
          <p:nvPr/>
        </p:nvSpPr>
        <p:spPr>
          <a:xfrm>
            <a:off x="3072000" y="1166850"/>
            <a:ext cx="3000000" cy="67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1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Request</a:t>
            </a:r>
            <a:endParaRPr b="1" sz="21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3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(요</a:t>
            </a:r>
            <a:r>
              <a:rPr b="1" lang="ko-KR" sz="13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청 메시지)</a:t>
            </a:r>
            <a:endParaRPr b="1" sz="13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14" name="Google Shape;414;p40"/>
          <p:cNvSpPr txBox="1"/>
          <p:nvPr/>
        </p:nvSpPr>
        <p:spPr>
          <a:xfrm>
            <a:off x="3072000" y="2552825"/>
            <a:ext cx="3000000" cy="8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1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Response</a:t>
            </a:r>
            <a:endParaRPr b="1" sz="21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-KR" sz="13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(응답 메시지)</a:t>
            </a:r>
            <a:endParaRPr b="1" sz="21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15" name="Google Shape;415;p40"/>
          <p:cNvSpPr txBox="1"/>
          <p:nvPr/>
        </p:nvSpPr>
        <p:spPr>
          <a:xfrm>
            <a:off x="723494" y="2073625"/>
            <a:ext cx="884100" cy="24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1875" lIns="31875" spcFirstLastPara="1" rIns="31875" wrap="square" tIns="318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21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Client</a:t>
            </a:r>
            <a:endParaRPr b="1" i="0" sz="21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100">
                <a:latin typeface="Nanum Gothic"/>
                <a:ea typeface="Nanum Gothic"/>
                <a:cs typeface="Nanum Gothic"/>
                <a:sym typeface="Nanum Gothic"/>
              </a:rPr>
              <a:t>(Me)</a:t>
            </a:r>
            <a:endParaRPr b="1" sz="21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descr="이미지" id="416" name="Google Shape;416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70475" y="1727910"/>
            <a:ext cx="1901550" cy="1018693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p40"/>
          <p:cNvSpPr txBox="1"/>
          <p:nvPr/>
        </p:nvSpPr>
        <p:spPr>
          <a:xfrm>
            <a:off x="7178203" y="1311625"/>
            <a:ext cx="1286100" cy="24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1875" lIns="31875" spcFirstLastPara="1" rIns="31875" wrap="square" tIns="318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100">
                <a:latin typeface="Nanum Gothic"/>
                <a:ea typeface="Nanum Gothic"/>
                <a:cs typeface="Nanum Gothic"/>
                <a:sym typeface="Nanum Gothic"/>
              </a:rPr>
              <a:t>Server</a:t>
            </a:r>
            <a:endParaRPr b="1" sz="21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latin typeface="Nanum Gothic"/>
                <a:ea typeface="Nanum Gothic"/>
                <a:cs typeface="Nanum Gothic"/>
                <a:sym typeface="Nanum Gothic"/>
              </a:rPr>
              <a:t>(타겟 사이트)</a:t>
            </a:r>
            <a:endParaRPr b="1" sz="1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418" name="Google Shape;418;p40"/>
          <p:cNvCxnSpPr/>
          <p:nvPr/>
        </p:nvCxnSpPr>
        <p:spPr>
          <a:xfrm flipH="1" rot="10800000">
            <a:off x="2018700" y="1849225"/>
            <a:ext cx="4683600" cy="426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19" name="Google Shape;419;p40"/>
          <p:cNvCxnSpPr/>
          <p:nvPr/>
        </p:nvCxnSpPr>
        <p:spPr>
          <a:xfrm flipH="1">
            <a:off x="2018776" y="2573241"/>
            <a:ext cx="4683600" cy="42301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20" name="Google Shape;420;p40"/>
          <p:cNvSpPr txBox="1"/>
          <p:nvPr/>
        </p:nvSpPr>
        <p:spPr>
          <a:xfrm>
            <a:off x="1744775" y="3508500"/>
            <a:ext cx="5654400" cy="12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우리는 Client가 되어서 서버에게 HTTP Request를 보내고, Response를 받아서, 해당 </a:t>
            </a:r>
            <a:r>
              <a:rPr b="1" lang="ko-KR">
                <a:latin typeface="Nanum Gothic"/>
                <a:ea typeface="Nanum Gothic"/>
                <a:cs typeface="Nanum Gothic"/>
                <a:sym typeface="Nanum Gothic"/>
              </a:rPr>
              <a:t>메시지를 분석하고 저장할 거에요.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latin typeface="Nanum Gothic"/>
                <a:ea typeface="Nanum Gothic"/>
                <a:cs typeface="Nanum Gothic"/>
                <a:sym typeface="Nanum Gothic"/>
              </a:rPr>
              <a:t>반복해서!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41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ko-KR"/>
              <a:t>Request</a:t>
            </a:r>
            <a:r>
              <a:rPr lang="ko-KR"/>
              <a:t>의 메소드 (HTTP 메소드)</a:t>
            </a:r>
            <a:endParaRPr/>
          </a:p>
        </p:txBody>
      </p:sp>
      <p:sp>
        <p:nvSpPr>
          <p:cNvPr id="426" name="Google Shape;426;p41"/>
          <p:cNvSpPr txBox="1"/>
          <p:nvPr>
            <p:ph idx="1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800"/>
              <a:buNone/>
            </a:pPr>
            <a:r>
              <a:rPr lang="ko-KR"/>
              <a:t>데이터 수집</a:t>
            </a:r>
            <a:endParaRPr/>
          </a:p>
        </p:txBody>
      </p:sp>
      <p:sp>
        <p:nvSpPr>
          <p:cNvPr id="427" name="Google Shape;427;p41"/>
          <p:cNvSpPr txBox="1"/>
          <p:nvPr/>
        </p:nvSpPr>
        <p:spPr>
          <a:xfrm>
            <a:off x="178288" y="1327225"/>
            <a:ext cx="2196900" cy="6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5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GET</a:t>
            </a:r>
            <a:endParaRPr b="1" sz="2500"/>
          </a:p>
        </p:txBody>
      </p:sp>
      <p:sp>
        <p:nvSpPr>
          <p:cNvPr id="428" name="Google Shape;428;p41"/>
          <p:cNvSpPr txBox="1"/>
          <p:nvPr/>
        </p:nvSpPr>
        <p:spPr>
          <a:xfrm>
            <a:off x="2375588" y="1327225"/>
            <a:ext cx="2196900" cy="6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5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POST</a:t>
            </a:r>
            <a:endParaRPr b="1" sz="2500"/>
          </a:p>
        </p:txBody>
      </p:sp>
      <p:sp>
        <p:nvSpPr>
          <p:cNvPr id="429" name="Google Shape;429;p41"/>
          <p:cNvSpPr txBox="1"/>
          <p:nvPr/>
        </p:nvSpPr>
        <p:spPr>
          <a:xfrm>
            <a:off x="4572488" y="1327225"/>
            <a:ext cx="2196900" cy="6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5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PUT</a:t>
            </a:r>
            <a:endParaRPr b="1" sz="2500"/>
          </a:p>
        </p:txBody>
      </p:sp>
      <p:sp>
        <p:nvSpPr>
          <p:cNvPr id="430" name="Google Shape;430;p41"/>
          <p:cNvSpPr txBox="1"/>
          <p:nvPr/>
        </p:nvSpPr>
        <p:spPr>
          <a:xfrm>
            <a:off x="6768763" y="1327225"/>
            <a:ext cx="2196900" cy="6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5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DELETE</a:t>
            </a:r>
            <a:endParaRPr b="1" sz="2500"/>
          </a:p>
        </p:txBody>
      </p:sp>
      <p:sp>
        <p:nvSpPr>
          <p:cNvPr id="431" name="Google Shape;431;p41"/>
          <p:cNvSpPr txBox="1"/>
          <p:nvPr/>
        </p:nvSpPr>
        <p:spPr>
          <a:xfrm>
            <a:off x="196338" y="1945175"/>
            <a:ext cx="2137500" cy="6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가져오기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32" name="Google Shape;432;p41"/>
          <p:cNvSpPr txBox="1"/>
          <p:nvPr/>
        </p:nvSpPr>
        <p:spPr>
          <a:xfrm>
            <a:off x="2405088" y="1945175"/>
            <a:ext cx="2137500" cy="6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붙이기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(등록하기)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33" name="Google Shape;433;p41"/>
          <p:cNvSpPr txBox="1"/>
          <p:nvPr/>
        </p:nvSpPr>
        <p:spPr>
          <a:xfrm>
            <a:off x="4586925" y="1945175"/>
            <a:ext cx="2137500" cy="6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수정하기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34" name="Google Shape;434;p41"/>
          <p:cNvSpPr txBox="1"/>
          <p:nvPr/>
        </p:nvSpPr>
        <p:spPr>
          <a:xfrm>
            <a:off x="6799275" y="1945175"/>
            <a:ext cx="2137500" cy="6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삭제하기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35" name="Google Shape;435;p41"/>
          <p:cNvSpPr txBox="1"/>
          <p:nvPr/>
        </p:nvSpPr>
        <p:spPr>
          <a:xfrm>
            <a:off x="1835125" y="2876550"/>
            <a:ext cx="5457600" cy="161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u="sng">
                <a:solidFill>
                  <a:schemeClr val="hlink"/>
                </a:solidFill>
                <a:hlinkClick r:id="rId3"/>
              </a:rPr>
              <a:t>https://developer.mozilla.org/ko/docs/Web/HTTP/Methods</a:t>
            </a:r>
            <a:endParaRPr sz="19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42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ko-KR"/>
              <a:t>Response</a:t>
            </a:r>
            <a:r>
              <a:rPr lang="ko-KR"/>
              <a:t>의 응답코드 (HTTP 상태코드)</a:t>
            </a:r>
            <a:endParaRPr/>
          </a:p>
        </p:txBody>
      </p:sp>
      <p:sp>
        <p:nvSpPr>
          <p:cNvPr id="441" name="Google Shape;441;p42"/>
          <p:cNvSpPr txBox="1"/>
          <p:nvPr>
            <p:ph idx="1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800"/>
              <a:buNone/>
            </a:pPr>
            <a:r>
              <a:rPr lang="ko-KR"/>
              <a:t>데이터 수집</a:t>
            </a:r>
            <a:endParaRPr/>
          </a:p>
        </p:txBody>
      </p:sp>
      <p:sp>
        <p:nvSpPr>
          <p:cNvPr id="442" name="Google Shape;442;p42"/>
          <p:cNvSpPr txBox="1"/>
          <p:nvPr/>
        </p:nvSpPr>
        <p:spPr>
          <a:xfrm>
            <a:off x="178288" y="1327225"/>
            <a:ext cx="2196900" cy="6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5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2xx</a:t>
            </a:r>
            <a:endParaRPr b="1" sz="2500"/>
          </a:p>
        </p:txBody>
      </p:sp>
      <p:sp>
        <p:nvSpPr>
          <p:cNvPr id="443" name="Google Shape;443;p42"/>
          <p:cNvSpPr txBox="1"/>
          <p:nvPr/>
        </p:nvSpPr>
        <p:spPr>
          <a:xfrm>
            <a:off x="2375588" y="1327225"/>
            <a:ext cx="2196900" cy="6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5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3xx</a:t>
            </a:r>
            <a:endParaRPr b="1" sz="2500"/>
          </a:p>
        </p:txBody>
      </p:sp>
      <p:sp>
        <p:nvSpPr>
          <p:cNvPr id="444" name="Google Shape;444;p42"/>
          <p:cNvSpPr txBox="1"/>
          <p:nvPr/>
        </p:nvSpPr>
        <p:spPr>
          <a:xfrm>
            <a:off x="4572488" y="1327225"/>
            <a:ext cx="2196900" cy="6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5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4xx</a:t>
            </a:r>
            <a:endParaRPr b="1" sz="2500"/>
          </a:p>
        </p:txBody>
      </p:sp>
      <p:sp>
        <p:nvSpPr>
          <p:cNvPr id="445" name="Google Shape;445;p42"/>
          <p:cNvSpPr txBox="1"/>
          <p:nvPr/>
        </p:nvSpPr>
        <p:spPr>
          <a:xfrm>
            <a:off x="6768763" y="1327225"/>
            <a:ext cx="2196900" cy="6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5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5xx</a:t>
            </a:r>
            <a:endParaRPr b="1" sz="2500"/>
          </a:p>
        </p:txBody>
      </p:sp>
      <p:sp>
        <p:nvSpPr>
          <p:cNvPr id="446" name="Google Shape;446;p42"/>
          <p:cNvSpPr txBox="1"/>
          <p:nvPr/>
        </p:nvSpPr>
        <p:spPr>
          <a:xfrm>
            <a:off x="196338" y="1945175"/>
            <a:ext cx="2137500" cy="6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성공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47" name="Google Shape;447;p42"/>
          <p:cNvSpPr txBox="1"/>
          <p:nvPr/>
        </p:nvSpPr>
        <p:spPr>
          <a:xfrm>
            <a:off x="2405088" y="1945175"/>
            <a:ext cx="2137500" cy="6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리다이렉션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(자원이 옮겨짐)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48" name="Google Shape;448;p42"/>
          <p:cNvSpPr txBox="1"/>
          <p:nvPr/>
        </p:nvSpPr>
        <p:spPr>
          <a:xfrm>
            <a:off x="4586925" y="1945175"/>
            <a:ext cx="2137500" cy="6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요청 오류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(우리의 잘못)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49" name="Google Shape;449;p42"/>
          <p:cNvSpPr txBox="1"/>
          <p:nvPr/>
        </p:nvSpPr>
        <p:spPr>
          <a:xfrm>
            <a:off x="6799275" y="1945175"/>
            <a:ext cx="2137500" cy="6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서버 오류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(서버의 잘못)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50" name="Google Shape;450;p42"/>
          <p:cNvSpPr txBox="1"/>
          <p:nvPr/>
        </p:nvSpPr>
        <p:spPr>
          <a:xfrm>
            <a:off x="1835125" y="2876550"/>
            <a:ext cx="5457600" cy="161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u="sng">
                <a:solidFill>
                  <a:schemeClr val="hlink"/>
                </a:solidFill>
                <a:hlinkClick r:id="rId3"/>
              </a:rPr>
              <a:t>https://developer.mozilla.org/ko/docs/Web/HTTP/Status</a:t>
            </a:r>
            <a:endParaRPr sz="240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43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ko-KR"/>
              <a:t>요청메시</a:t>
            </a:r>
            <a:r>
              <a:rPr lang="ko-KR"/>
              <a:t>지 &amp; 응답메시지</a:t>
            </a:r>
            <a:endParaRPr/>
          </a:p>
        </p:txBody>
      </p:sp>
      <p:sp>
        <p:nvSpPr>
          <p:cNvPr id="456" name="Google Shape;456;p43"/>
          <p:cNvSpPr txBox="1"/>
          <p:nvPr>
            <p:ph idx="1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800"/>
              <a:buNone/>
            </a:pPr>
            <a:r>
              <a:rPr lang="ko-KR"/>
              <a:t>데이터 수집</a:t>
            </a:r>
            <a:endParaRPr/>
          </a:p>
        </p:txBody>
      </p:sp>
      <p:pic>
        <p:nvPicPr>
          <p:cNvPr id="457" name="Google Shape;457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93625"/>
            <a:ext cx="8839199" cy="26253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44"/>
          <p:cNvSpPr txBox="1"/>
          <p:nvPr>
            <p:ph type="ctrTitle"/>
          </p:nvPr>
        </p:nvSpPr>
        <p:spPr>
          <a:xfrm>
            <a:off x="1143000" y="2200359"/>
            <a:ext cx="6858000" cy="590400"/>
          </a:xfrm>
          <a:prstGeom prst="rect">
            <a:avLst/>
          </a:prstGeom>
          <a:noFill/>
          <a:ln>
            <a:noFill/>
          </a:ln>
        </p:spPr>
        <p:txBody>
          <a:bodyPr anchorCtr="0" anchor="b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ko-KR"/>
              <a:t>데이터 포맷</a:t>
            </a:r>
            <a:br>
              <a:rPr lang="ko-KR"/>
            </a:br>
            <a:r>
              <a:rPr lang="ko-KR" sz="1400"/>
              <a:t>XML/JSON</a:t>
            </a:r>
            <a:endParaRPr/>
          </a:p>
        </p:txBody>
      </p:sp>
      <p:sp>
        <p:nvSpPr>
          <p:cNvPr id="464" name="Google Shape;464;p44"/>
          <p:cNvSpPr txBox="1"/>
          <p:nvPr/>
        </p:nvSpPr>
        <p:spPr>
          <a:xfrm>
            <a:off x="3440350" y="3261525"/>
            <a:ext cx="2248200" cy="26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a.k.a. 메시지 body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45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ko-KR"/>
              <a:t>데이터 포맷 형식</a:t>
            </a:r>
            <a:endParaRPr/>
          </a:p>
        </p:txBody>
      </p:sp>
      <p:sp>
        <p:nvSpPr>
          <p:cNvPr id="470" name="Google Shape;470;p45"/>
          <p:cNvSpPr txBox="1"/>
          <p:nvPr>
            <p:ph idx="1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800"/>
              <a:buNone/>
            </a:pPr>
            <a:r>
              <a:rPr lang="ko-KR"/>
              <a:t>데이터 포맷</a:t>
            </a:r>
            <a:endParaRPr/>
          </a:p>
        </p:txBody>
      </p:sp>
      <p:sp>
        <p:nvSpPr>
          <p:cNvPr id="471" name="Google Shape;471;p45"/>
          <p:cNvSpPr txBox="1"/>
          <p:nvPr/>
        </p:nvSpPr>
        <p:spPr>
          <a:xfrm>
            <a:off x="1276350" y="1282650"/>
            <a:ext cx="6553200" cy="8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ko-KR" sz="18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통신에서 구조화된 문서를 전송하는 방식은 두가지가 있어요.</a:t>
            </a:r>
            <a:endParaRPr sz="1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72" name="Google Shape;472;p45"/>
          <p:cNvSpPr txBox="1"/>
          <p:nvPr/>
        </p:nvSpPr>
        <p:spPr>
          <a:xfrm>
            <a:off x="5668949" y="2571750"/>
            <a:ext cx="21495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ko-KR" sz="32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JSON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73" name="Google Shape;473;p45"/>
          <p:cNvSpPr txBox="1"/>
          <p:nvPr/>
        </p:nvSpPr>
        <p:spPr>
          <a:xfrm>
            <a:off x="1300149" y="2571750"/>
            <a:ext cx="21495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ko-KR" sz="32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XML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46"/>
          <p:cNvSpPr/>
          <p:nvPr/>
        </p:nvSpPr>
        <p:spPr>
          <a:xfrm>
            <a:off x="1276341" y="1498179"/>
            <a:ext cx="2736300" cy="31476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1400" u="none" cap="none" strike="noStrike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79" name="Google Shape;479;p46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ko-KR"/>
              <a:t>데이터 포맷 형식</a:t>
            </a:r>
            <a:endParaRPr/>
          </a:p>
        </p:txBody>
      </p:sp>
      <p:sp>
        <p:nvSpPr>
          <p:cNvPr id="480" name="Google Shape;480;p46"/>
          <p:cNvSpPr txBox="1"/>
          <p:nvPr>
            <p:ph idx="1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800"/>
              <a:buNone/>
            </a:pPr>
            <a:r>
              <a:rPr lang="ko-KR"/>
              <a:t>데이터 포맷</a:t>
            </a:r>
            <a:endParaRPr/>
          </a:p>
        </p:txBody>
      </p:sp>
      <p:sp>
        <p:nvSpPr>
          <p:cNvPr id="481" name="Google Shape;481;p46"/>
          <p:cNvSpPr txBox="1"/>
          <p:nvPr/>
        </p:nvSpPr>
        <p:spPr>
          <a:xfrm>
            <a:off x="1545850" y="916450"/>
            <a:ext cx="21972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ko-KR" sz="32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XML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82" name="Google Shape;482;p46"/>
          <p:cNvSpPr txBox="1"/>
          <p:nvPr/>
        </p:nvSpPr>
        <p:spPr>
          <a:xfrm>
            <a:off x="1468303" y="1635683"/>
            <a:ext cx="2352300" cy="287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ko-KR" sz="12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&lt;menus&gt;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ko-KR" sz="12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&lt;menu id=‘1’ is_soldout=‘false’&gt;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ko-KR" sz="12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    &lt;name&gt;양지 쌀국수&lt;/name&gt;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ko-KR" sz="12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    &lt;category&gt;면류&lt;/category&gt;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ko-KR" sz="12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    &lt;price&gt;8000&lt;/price&gt;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ko-KR" sz="12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    &lt;calories&gt;800kcal&lt;/calories&gt;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ko-KR" sz="12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&lt;/menu&gt;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12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ko-KR" sz="12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&lt;menu id=‘2’ is_soldout=‘true’&gt;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ko-KR" sz="12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    &lt;name&gt;소고기 비빔밥&lt;/name&gt;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ko-KR" sz="12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    &lt;category&gt;밥류&lt;/category&gt;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ko-KR" sz="12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    &lt;price&gt;9000&lt;/price&gt;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ko-KR" sz="12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    &lt;calories&gt;1200kcal&lt;/calories&gt;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ko-KR" sz="12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&lt;/menu&gt;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ko-KR" sz="12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&lt;/menus&gt;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83" name="Google Shape;483;p46"/>
          <p:cNvSpPr/>
          <p:nvPr/>
        </p:nvSpPr>
        <p:spPr>
          <a:xfrm>
            <a:off x="5369225" y="1469325"/>
            <a:ext cx="2736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ko-KR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어디서 많이 본 것 같죠?</a:t>
            </a:r>
            <a:endParaRPr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84" name="Google Shape;484;p46"/>
          <p:cNvSpPr txBox="1"/>
          <p:nvPr/>
        </p:nvSpPr>
        <p:spPr>
          <a:xfrm>
            <a:off x="5102225" y="1995675"/>
            <a:ext cx="3270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ko-KR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HTML이랑 비슷하지 않나요?</a:t>
            </a:r>
            <a:endParaRPr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85" name="Google Shape;485;p46"/>
          <p:cNvSpPr txBox="1"/>
          <p:nvPr/>
        </p:nvSpPr>
        <p:spPr>
          <a:xfrm>
            <a:off x="5130901" y="2605700"/>
            <a:ext cx="3270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ko-KR" sz="20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HTML도 XML의 일종</a:t>
            </a:r>
            <a:endParaRPr i="0" sz="20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86" name="Google Shape;486;p46"/>
          <p:cNvSpPr/>
          <p:nvPr/>
        </p:nvSpPr>
        <p:spPr>
          <a:xfrm>
            <a:off x="5102275" y="3465450"/>
            <a:ext cx="327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Eg</a:t>
            </a:r>
            <a:r>
              <a:rPr i="0" lang="ko-KR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) http://www.saramin.co.kr/zf_user/jobs/list/job-category?page=2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1"/>
          <p:cNvSpPr txBox="1"/>
          <p:nvPr>
            <p:ph type="ctrTitle"/>
          </p:nvPr>
        </p:nvSpPr>
        <p:spPr>
          <a:xfrm>
            <a:off x="1143000" y="2072634"/>
            <a:ext cx="6858000" cy="590400"/>
          </a:xfrm>
          <a:prstGeom prst="rect">
            <a:avLst/>
          </a:prstGeom>
          <a:noFill/>
          <a:ln>
            <a:noFill/>
          </a:ln>
        </p:spPr>
        <p:txBody>
          <a:bodyPr anchorCtr="0" anchor="b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Lato"/>
              <a:buNone/>
            </a:pPr>
            <a:r>
              <a:rPr lang="ko-KR"/>
              <a:t>크롤링 어디에 쓰여요?</a:t>
            </a:r>
            <a:endParaRPr/>
          </a:p>
        </p:txBody>
      </p:sp>
      <p:sp>
        <p:nvSpPr>
          <p:cNvPr id="77" name="Google Shape;77;p11"/>
          <p:cNvSpPr txBox="1"/>
          <p:nvPr>
            <p:ph idx="1" type="subTitle"/>
          </p:nvPr>
        </p:nvSpPr>
        <p:spPr>
          <a:xfrm>
            <a:off x="1142999" y="3021103"/>
            <a:ext cx="68580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100"/>
              <a:buNone/>
            </a:pPr>
            <a:r>
              <a:rPr lang="ko-KR"/>
              <a:t>데이터 수집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47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ko-KR"/>
              <a:t>데이터 포맷</a:t>
            </a:r>
            <a:endParaRPr/>
          </a:p>
        </p:txBody>
      </p:sp>
      <p:sp>
        <p:nvSpPr>
          <p:cNvPr id="492" name="Google Shape;492;p47"/>
          <p:cNvSpPr txBox="1"/>
          <p:nvPr>
            <p:ph idx="1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800"/>
              <a:buNone/>
            </a:pPr>
            <a:r>
              <a:rPr lang="ko-KR"/>
              <a:t>데이터 포맷</a:t>
            </a:r>
            <a:endParaRPr/>
          </a:p>
        </p:txBody>
      </p:sp>
      <p:grpSp>
        <p:nvGrpSpPr>
          <p:cNvPr id="493" name="Google Shape;493;p47"/>
          <p:cNvGrpSpPr/>
          <p:nvPr/>
        </p:nvGrpSpPr>
        <p:grpSpPr>
          <a:xfrm>
            <a:off x="1276341" y="930716"/>
            <a:ext cx="2736300" cy="3744501"/>
            <a:chOff x="1134491" y="915566"/>
            <a:chExt cx="2736300" cy="3744501"/>
          </a:xfrm>
        </p:grpSpPr>
        <p:sp>
          <p:nvSpPr>
            <p:cNvPr id="494" name="Google Shape;494;p47"/>
            <p:cNvSpPr txBox="1"/>
            <p:nvPr/>
          </p:nvSpPr>
          <p:spPr>
            <a:xfrm>
              <a:off x="1959641" y="915566"/>
              <a:ext cx="1086000" cy="59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0" lang="ko-KR" sz="3200" u="none" cap="none" strike="noStrike">
                  <a:solidFill>
                    <a:srgbClr val="000000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JSON</a:t>
              </a:r>
              <a:endParaRPr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  <p:sp>
          <p:nvSpPr>
            <p:cNvPr id="495" name="Google Shape;495;p47"/>
            <p:cNvSpPr/>
            <p:nvPr/>
          </p:nvSpPr>
          <p:spPr>
            <a:xfrm>
              <a:off x="1134491" y="1512467"/>
              <a:ext cx="2736300" cy="31476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0" sz="1400" u="none" cap="none" strike="noStrike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  <p:sp>
          <p:nvSpPr>
            <p:cNvPr id="496" name="Google Shape;496;p47"/>
            <p:cNvSpPr/>
            <p:nvPr/>
          </p:nvSpPr>
          <p:spPr>
            <a:xfrm>
              <a:off x="1584809" y="1516575"/>
              <a:ext cx="1835700" cy="313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0" lang="ko-KR" sz="1100" u="none" cap="none" strike="noStrike">
                  <a:solidFill>
                    <a:srgbClr val="000000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{</a:t>
              </a:r>
              <a:endParaRPr>
                <a:latin typeface="Nanum Gothic"/>
                <a:ea typeface="Nanum Gothic"/>
                <a:cs typeface="Nanum Gothic"/>
                <a:sym typeface="Nanum Gothic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0" lang="ko-KR" sz="1100" u="none" cap="none" strike="noStrike">
                  <a:solidFill>
                    <a:srgbClr val="000000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  'menus': [</a:t>
              </a:r>
              <a:endParaRPr>
                <a:latin typeface="Nanum Gothic"/>
                <a:ea typeface="Nanum Gothic"/>
                <a:cs typeface="Nanum Gothic"/>
                <a:sym typeface="Nanum Gothic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0" lang="ko-KR" sz="1100" u="none" cap="none" strike="noStrike">
                  <a:solidFill>
                    <a:srgbClr val="000000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    { 'id':1,</a:t>
              </a:r>
              <a:endParaRPr>
                <a:latin typeface="Nanum Gothic"/>
                <a:ea typeface="Nanum Gothic"/>
                <a:cs typeface="Nanum Gothic"/>
                <a:sym typeface="Nanum Gothic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0" lang="ko-KR" sz="1100" u="none" cap="none" strike="noStrike">
                  <a:solidFill>
                    <a:srgbClr val="000000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      'name': '양지 쌀국수',</a:t>
              </a:r>
              <a:endParaRPr>
                <a:latin typeface="Nanum Gothic"/>
                <a:ea typeface="Nanum Gothic"/>
                <a:cs typeface="Nanum Gothic"/>
                <a:sym typeface="Nanum Gothic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0" lang="ko-KR" sz="1100" u="none" cap="none" strike="noStrike">
                  <a:solidFill>
                    <a:srgbClr val="000000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      'category': '면류',</a:t>
              </a:r>
              <a:endParaRPr>
                <a:latin typeface="Nanum Gothic"/>
                <a:ea typeface="Nanum Gothic"/>
                <a:cs typeface="Nanum Gothic"/>
                <a:sym typeface="Nanum Gothic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0" lang="ko-KR" sz="1100" u="none" cap="none" strike="noStrike">
                  <a:solidFill>
                    <a:srgbClr val="000000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      'price': 8000,</a:t>
              </a:r>
              <a:endParaRPr>
                <a:latin typeface="Nanum Gothic"/>
                <a:ea typeface="Nanum Gothic"/>
                <a:cs typeface="Nanum Gothic"/>
                <a:sym typeface="Nanum Gothic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0" lang="ko-KR" sz="1100" u="none" cap="none" strike="noStrike">
                  <a:solidFill>
                    <a:srgbClr val="000000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      'calories': '800kcal',</a:t>
              </a:r>
              <a:endParaRPr>
                <a:latin typeface="Nanum Gothic"/>
                <a:ea typeface="Nanum Gothic"/>
                <a:cs typeface="Nanum Gothic"/>
                <a:sym typeface="Nanum Gothic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0" lang="ko-KR" sz="1100" u="none" cap="none" strike="noStrike">
                  <a:solidFill>
                    <a:srgbClr val="000000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      'is_soldout': false </a:t>
              </a:r>
              <a:endParaRPr>
                <a:latin typeface="Nanum Gothic"/>
                <a:ea typeface="Nanum Gothic"/>
                <a:cs typeface="Nanum Gothic"/>
                <a:sym typeface="Nanum Gothic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0" lang="ko-KR" sz="1100" u="none" cap="none" strike="noStrike">
                  <a:solidFill>
                    <a:srgbClr val="000000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    },</a:t>
              </a:r>
              <a:endParaRPr>
                <a:latin typeface="Nanum Gothic"/>
                <a:ea typeface="Nanum Gothic"/>
                <a:cs typeface="Nanum Gothic"/>
                <a:sym typeface="Nanum Gothic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0" lang="ko-KR" sz="1100" u="none" cap="none" strike="noStrike">
                  <a:solidFill>
                    <a:srgbClr val="000000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    { 'id':2, </a:t>
              </a:r>
              <a:endParaRPr>
                <a:latin typeface="Nanum Gothic"/>
                <a:ea typeface="Nanum Gothic"/>
                <a:cs typeface="Nanum Gothic"/>
                <a:sym typeface="Nanum Gothic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0" lang="ko-KR" sz="1100" u="none" cap="none" strike="noStrike">
                  <a:solidFill>
                    <a:srgbClr val="000000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      ‘name': '소고기 비빔밥',</a:t>
              </a:r>
              <a:endParaRPr>
                <a:latin typeface="Nanum Gothic"/>
                <a:ea typeface="Nanum Gothic"/>
                <a:cs typeface="Nanum Gothic"/>
                <a:sym typeface="Nanum Gothic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0" lang="ko-KR" sz="1100" u="none" cap="none" strike="noStrike">
                  <a:solidFill>
                    <a:srgbClr val="000000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      'category': '밥류',</a:t>
              </a:r>
              <a:endParaRPr>
                <a:latin typeface="Nanum Gothic"/>
                <a:ea typeface="Nanum Gothic"/>
                <a:cs typeface="Nanum Gothic"/>
                <a:sym typeface="Nanum Gothic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0" lang="ko-KR" sz="1100" u="none" cap="none" strike="noStrike">
                  <a:solidFill>
                    <a:srgbClr val="000000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      'price': 9000,</a:t>
              </a:r>
              <a:endParaRPr>
                <a:latin typeface="Nanum Gothic"/>
                <a:ea typeface="Nanum Gothic"/>
                <a:cs typeface="Nanum Gothic"/>
                <a:sym typeface="Nanum Gothic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0" lang="ko-KR" sz="1100" u="none" cap="none" strike="noStrike">
                  <a:solidFill>
                    <a:srgbClr val="000000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      'calories': '1200 kcal',</a:t>
              </a:r>
              <a:endParaRPr>
                <a:latin typeface="Nanum Gothic"/>
                <a:ea typeface="Nanum Gothic"/>
                <a:cs typeface="Nanum Gothic"/>
                <a:sym typeface="Nanum Gothic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0" lang="ko-KR" sz="1100" u="none" cap="none" strike="noStrike">
                  <a:solidFill>
                    <a:srgbClr val="000000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      'is_soldout': true</a:t>
              </a:r>
              <a:endParaRPr i="0" sz="11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0" lang="ko-KR" sz="1100" u="none" cap="none" strike="noStrike">
                  <a:solidFill>
                    <a:srgbClr val="000000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    }</a:t>
              </a:r>
              <a:endParaRPr i="0" sz="11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0" lang="ko-KR" sz="1100" u="none" cap="none" strike="noStrike">
                  <a:solidFill>
                    <a:srgbClr val="000000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  ]}</a:t>
              </a:r>
              <a:endParaRPr i="0" sz="11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</p:grpSp>
      <p:sp>
        <p:nvSpPr>
          <p:cNvPr id="497" name="Google Shape;497;p47"/>
          <p:cNvSpPr/>
          <p:nvPr/>
        </p:nvSpPr>
        <p:spPr>
          <a:xfrm>
            <a:off x="5102224" y="1435700"/>
            <a:ext cx="38004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ko-KR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Python Dictionary와 비슷하지만</a:t>
            </a:r>
            <a:endParaRPr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ko-KR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엄연히 다른 것!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ko-KR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Python에서는 json을 load해서 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ko-KR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Dictionary로 변환하는 내장 Library가 있음</a:t>
            </a:r>
            <a:endParaRPr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48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ko-KR"/>
              <a:t>데이터 포맷</a:t>
            </a:r>
            <a:endParaRPr/>
          </a:p>
        </p:txBody>
      </p:sp>
      <p:sp>
        <p:nvSpPr>
          <p:cNvPr id="503" name="Google Shape;503;p48"/>
          <p:cNvSpPr txBox="1"/>
          <p:nvPr>
            <p:ph idx="1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800"/>
              <a:buNone/>
            </a:pPr>
            <a:r>
              <a:rPr lang="ko-KR"/>
              <a:t>데이터 포맷</a:t>
            </a:r>
            <a:endParaRPr/>
          </a:p>
        </p:txBody>
      </p:sp>
      <p:sp>
        <p:nvSpPr>
          <p:cNvPr id="504" name="Google Shape;504;p48"/>
          <p:cNvSpPr/>
          <p:nvPr/>
        </p:nvSpPr>
        <p:spPr>
          <a:xfrm>
            <a:off x="5025700" y="1563900"/>
            <a:ext cx="3243000" cy="10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Eg</a:t>
            </a: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 </a:t>
            </a: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https://crix-api-cdn.upbit.com/v1/crix/candles/days?code=CRIX.UPBIT.KRW-BTC&amp;count=200</a:t>
            </a:r>
            <a:endParaRPr/>
          </a:p>
        </p:txBody>
      </p:sp>
      <p:sp>
        <p:nvSpPr>
          <p:cNvPr id="505" name="Google Shape;505;p48"/>
          <p:cNvSpPr/>
          <p:nvPr/>
        </p:nvSpPr>
        <p:spPr>
          <a:xfrm>
            <a:off x="5131397" y="2885197"/>
            <a:ext cx="3241200" cy="743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Feat.</a:t>
            </a: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1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https://chrome.google.com/webstore</a:t>
            </a: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에서 </a:t>
            </a:r>
            <a:r>
              <a:rPr lang="ko-KR">
                <a:solidFill>
                  <a:schemeClr val="dk1"/>
                </a:solidFill>
              </a:rPr>
              <a:t> JSON VIEW 검색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06" name="Google Shape;506;p48"/>
          <p:cNvGrpSpPr/>
          <p:nvPr/>
        </p:nvGrpSpPr>
        <p:grpSpPr>
          <a:xfrm>
            <a:off x="1276341" y="930716"/>
            <a:ext cx="2736300" cy="3744501"/>
            <a:chOff x="1134491" y="915566"/>
            <a:chExt cx="2736300" cy="3744501"/>
          </a:xfrm>
        </p:grpSpPr>
        <p:sp>
          <p:nvSpPr>
            <p:cNvPr id="507" name="Google Shape;507;p48"/>
            <p:cNvSpPr txBox="1"/>
            <p:nvPr/>
          </p:nvSpPr>
          <p:spPr>
            <a:xfrm>
              <a:off x="1959641" y="915566"/>
              <a:ext cx="1086000" cy="59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0" lang="ko-KR" sz="3200" u="none" cap="none" strike="noStrike">
                  <a:solidFill>
                    <a:srgbClr val="000000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JSON</a:t>
              </a:r>
              <a:endParaRPr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  <p:sp>
          <p:nvSpPr>
            <p:cNvPr id="508" name="Google Shape;508;p48"/>
            <p:cNvSpPr/>
            <p:nvPr/>
          </p:nvSpPr>
          <p:spPr>
            <a:xfrm>
              <a:off x="1134491" y="1512467"/>
              <a:ext cx="2736300" cy="31476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0" sz="1400" u="none" cap="none" strike="noStrike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  <p:sp>
          <p:nvSpPr>
            <p:cNvPr id="509" name="Google Shape;509;p48"/>
            <p:cNvSpPr/>
            <p:nvPr/>
          </p:nvSpPr>
          <p:spPr>
            <a:xfrm>
              <a:off x="1584809" y="1516575"/>
              <a:ext cx="1835700" cy="313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0" lang="ko-KR" sz="1100" u="none" cap="none" strike="noStrike">
                  <a:solidFill>
                    <a:srgbClr val="000000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{</a:t>
              </a:r>
              <a:endParaRPr>
                <a:latin typeface="Nanum Gothic"/>
                <a:ea typeface="Nanum Gothic"/>
                <a:cs typeface="Nanum Gothic"/>
                <a:sym typeface="Nanum Gothic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0" lang="ko-KR" sz="1100" u="none" cap="none" strike="noStrike">
                  <a:solidFill>
                    <a:srgbClr val="000000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  'menus': [</a:t>
              </a:r>
              <a:endParaRPr>
                <a:latin typeface="Nanum Gothic"/>
                <a:ea typeface="Nanum Gothic"/>
                <a:cs typeface="Nanum Gothic"/>
                <a:sym typeface="Nanum Gothic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0" lang="ko-KR" sz="1100" u="none" cap="none" strike="noStrike">
                  <a:solidFill>
                    <a:srgbClr val="000000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    { 'id':1,</a:t>
              </a:r>
              <a:endParaRPr>
                <a:latin typeface="Nanum Gothic"/>
                <a:ea typeface="Nanum Gothic"/>
                <a:cs typeface="Nanum Gothic"/>
                <a:sym typeface="Nanum Gothic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0" lang="ko-KR" sz="1100" u="none" cap="none" strike="noStrike">
                  <a:solidFill>
                    <a:srgbClr val="000000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      'name': '양지 쌀국수',</a:t>
              </a:r>
              <a:endParaRPr>
                <a:latin typeface="Nanum Gothic"/>
                <a:ea typeface="Nanum Gothic"/>
                <a:cs typeface="Nanum Gothic"/>
                <a:sym typeface="Nanum Gothic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0" lang="ko-KR" sz="1100" u="none" cap="none" strike="noStrike">
                  <a:solidFill>
                    <a:srgbClr val="000000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      'category': '면류',</a:t>
              </a:r>
              <a:endParaRPr>
                <a:latin typeface="Nanum Gothic"/>
                <a:ea typeface="Nanum Gothic"/>
                <a:cs typeface="Nanum Gothic"/>
                <a:sym typeface="Nanum Gothic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0" lang="ko-KR" sz="1100" u="none" cap="none" strike="noStrike">
                  <a:solidFill>
                    <a:srgbClr val="000000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      'price': 8000,</a:t>
              </a:r>
              <a:endParaRPr>
                <a:latin typeface="Nanum Gothic"/>
                <a:ea typeface="Nanum Gothic"/>
                <a:cs typeface="Nanum Gothic"/>
                <a:sym typeface="Nanum Gothic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0" lang="ko-KR" sz="1100" u="none" cap="none" strike="noStrike">
                  <a:solidFill>
                    <a:srgbClr val="000000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      'calories': '800kcal',</a:t>
              </a:r>
              <a:endParaRPr>
                <a:latin typeface="Nanum Gothic"/>
                <a:ea typeface="Nanum Gothic"/>
                <a:cs typeface="Nanum Gothic"/>
                <a:sym typeface="Nanum Gothic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0" lang="ko-KR" sz="1100" u="none" cap="none" strike="noStrike">
                  <a:solidFill>
                    <a:srgbClr val="000000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      'is_soldout': false </a:t>
              </a:r>
              <a:endParaRPr>
                <a:latin typeface="Nanum Gothic"/>
                <a:ea typeface="Nanum Gothic"/>
                <a:cs typeface="Nanum Gothic"/>
                <a:sym typeface="Nanum Gothic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0" lang="ko-KR" sz="1100" u="none" cap="none" strike="noStrike">
                  <a:solidFill>
                    <a:srgbClr val="000000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    },</a:t>
              </a:r>
              <a:endParaRPr>
                <a:latin typeface="Nanum Gothic"/>
                <a:ea typeface="Nanum Gothic"/>
                <a:cs typeface="Nanum Gothic"/>
                <a:sym typeface="Nanum Gothic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0" lang="ko-KR" sz="1100" u="none" cap="none" strike="noStrike">
                  <a:solidFill>
                    <a:srgbClr val="000000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    { 'id':2, </a:t>
              </a:r>
              <a:endParaRPr>
                <a:latin typeface="Nanum Gothic"/>
                <a:ea typeface="Nanum Gothic"/>
                <a:cs typeface="Nanum Gothic"/>
                <a:sym typeface="Nanum Gothic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0" lang="ko-KR" sz="1100" u="none" cap="none" strike="noStrike">
                  <a:solidFill>
                    <a:srgbClr val="000000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      ‘name': '소고기 비빔밥',</a:t>
              </a:r>
              <a:endParaRPr>
                <a:latin typeface="Nanum Gothic"/>
                <a:ea typeface="Nanum Gothic"/>
                <a:cs typeface="Nanum Gothic"/>
                <a:sym typeface="Nanum Gothic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0" lang="ko-KR" sz="1100" u="none" cap="none" strike="noStrike">
                  <a:solidFill>
                    <a:srgbClr val="000000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      'category': '밥류',</a:t>
              </a:r>
              <a:endParaRPr>
                <a:latin typeface="Nanum Gothic"/>
                <a:ea typeface="Nanum Gothic"/>
                <a:cs typeface="Nanum Gothic"/>
                <a:sym typeface="Nanum Gothic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0" lang="ko-KR" sz="1100" u="none" cap="none" strike="noStrike">
                  <a:solidFill>
                    <a:srgbClr val="000000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      'price': 9000,</a:t>
              </a:r>
              <a:endParaRPr>
                <a:latin typeface="Nanum Gothic"/>
                <a:ea typeface="Nanum Gothic"/>
                <a:cs typeface="Nanum Gothic"/>
                <a:sym typeface="Nanum Gothic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0" lang="ko-KR" sz="1100" u="none" cap="none" strike="noStrike">
                  <a:solidFill>
                    <a:srgbClr val="000000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      'calories': '1200 kcal',</a:t>
              </a:r>
              <a:endParaRPr>
                <a:latin typeface="Nanum Gothic"/>
                <a:ea typeface="Nanum Gothic"/>
                <a:cs typeface="Nanum Gothic"/>
                <a:sym typeface="Nanum Gothic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0" lang="ko-KR" sz="1100" u="none" cap="none" strike="noStrike">
                  <a:solidFill>
                    <a:srgbClr val="000000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      'is_soldout': true</a:t>
              </a:r>
              <a:endParaRPr i="0" sz="11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0" lang="ko-KR" sz="1100" u="none" cap="none" strike="noStrike">
                  <a:solidFill>
                    <a:srgbClr val="000000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    }</a:t>
              </a:r>
              <a:endParaRPr i="0" sz="11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0" lang="ko-KR" sz="1100" u="none" cap="none" strike="noStrike">
                  <a:solidFill>
                    <a:srgbClr val="000000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  ]}</a:t>
              </a:r>
              <a:endParaRPr i="0" sz="11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</p:grp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49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ko-KR"/>
              <a:t>크롤링과 데이터포맷</a:t>
            </a:r>
            <a:endParaRPr/>
          </a:p>
        </p:txBody>
      </p:sp>
      <p:sp>
        <p:nvSpPr>
          <p:cNvPr id="515" name="Google Shape;515;p49"/>
          <p:cNvSpPr txBox="1"/>
          <p:nvPr/>
        </p:nvSpPr>
        <p:spPr>
          <a:xfrm>
            <a:off x="1259632" y="2284115"/>
            <a:ext cx="6624600" cy="71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크롤링은 웹상에 돌아다니는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XML과 JSON을 적절히 읽어서 가공하는 겁니다.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6" name="Google Shape;516;p49"/>
          <p:cNvSpPr txBox="1"/>
          <p:nvPr>
            <p:ph idx="1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800"/>
              <a:buNone/>
            </a:pPr>
            <a:r>
              <a:rPr lang="ko-KR"/>
              <a:t>데이터 포맷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50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ko-KR"/>
              <a:t>부록</a:t>
            </a:r>
            <a:endParaRPr/>
          </a:p>
        </p:txBody>
      </p:sp>
      <p:sp>
        <p:nvSpPr>
          <p:cNvPr id="523" name="Google Shape;523;p50"/>
          <p:cNvSpPr txBox="1"/>
          <p:nvPr>
            <p:ph idx="1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800"/>
              <a:buNone/>
            </a:pPr>
            <a:r>
              <a:rPr lang="ko-KR"/>
              <a:t>데이터 포맷</a:t>
            </a:r>
            <a:endParaRPr/>
          </a:p>
        </p:txBody>
      </p:sp>
      <p:graphicFrame>
        <p:nvGraphicFramePr>
          <p:cNvPr id="524" name="Google Shape;524;p50"/>
          <p:cNvGraphicFramePr/>
          <p:nvPr/>
        </p:nvGraphicFramePr>
        <p:xfrm>
          <a:off x="683565" y="11315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{6B26364B-FB25-48A4-A9C5-F65BEA3202A7}</a:tableStyleId>
              </a:tblPr>
              <a:tblGrid>
                <a:gridCol w="1008125"/>
                <a:gridCol w="3240350"/>
                <a:gridCol w="3456375"/>
              </a:tblGrid>
              <a:tr h="3600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26800" marB="26800" marR="35725" marL="357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u="none" cap="none" strike="noStrike">
                          <a:solidFill>
                            <a:schemeClr val="dk1"/>
                          </a:solidFill>
                        </a:rPr>
                        <a:t>XML</a:t>
                      </a:r>
                      <a:endParaRPr sz="16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26800" marB="26800" marR="35725" marL="357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u="none" cap="none" strike="noStrike">
                          <a:solidFill>
                            <a:schemeClr val="dk1"/>
                          </a:solidFill>
                        </a:rPr>
                        <a:t>JSON</a:t>
                      </a:r>
                      <a:endParaRPr sz="16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26800" marB="26800" marR="35725" marL="357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96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u="none" cap="none" strike="noStrike">
                          <a:solidFill>
                            <a:schemeClr val="dk1"/>
                          </a:solidFill>
                        </a:rPr>
                        <a:t>장점</a:t>
                      </a:r>
                      <a:endParaRPr sz="16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26800" marB="26800" marR="35725" marL="357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444500" lvl="0" marL="444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Char char="•"/>
                      </a:pPr>
                      <a:r>
                        <a:rPr lang="ko-KR" sz="1200" u="none" cap="none" strike="noStrike"/>
                        <a:t>작성하기가 간편하다(tag구조)</a:t>
                      </a:r>
                      <a:endParaRPr sz="1200" u="none" cap="none" strike="noStrike"/>
                    </a:p>
                    <a:p>
                      <a:pPr indent="-444500" lvl="0" marL="444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Char char="•"/>
                      </a:pPr>
                      <a:r>
                        <a:rPr lang="ko-KR" sz="1200" u="none" cap="none" strike="noStrike"/>
                        <a:t>XML </a:t>
                      </a:r>
                      <a:r>
                        <a:rPr lang="ko-KR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사람이 읽기가 쉽다</a:t>
                      </a:r>
                      <a:r>
                        <a:rPr lang="ko-KR" sz="1200" u="none" cap="none" strike="noStrike"/>
                        <a:t>. (구조 파악)</a:t>
                      </a:r>
                      <a:endParaRPr sz="1200" u="none" cap="none" strike="noStrike"/>
                    </a:p>
                    <a:p>
                      <a:pPr indent="-444500" lvl="0" marL="444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Char char="•"/>
                      </a:pPr>
                      <a:r>
                        <a:rPr lang="ko-KR" sz="1200" u="none" cap="none" strike="noStrike"/>
                        <a:t>속성을 추가할 수 있다.</a:t>
                      </a:r>
                      <a:endParaRPr sz="1200" u="none" cap="none" strike="noStrike"/>
                    </a:p>
                  </a:txBody>
                  <a:tcPr marT="26800" marB="26800" marR="35725" marL="357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70415" lvl="0" marL="37041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Char char="•"/>
                      </a:pPr>
                      <a:r>
                        <a:rPr lang="ko-KR" sz="1200" u="none" cap="none" strike="noStrike"/>
                        <a:t>내용이 함축적으로 </a:t>
                      </a:r>
                      <a:r>
                        <a:rPr lang="ko-KR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최소한의 정보</a:t>
                      </a:r>
                      <a:r>
                        <a:rPr lang="ko-KR" sz="1200" u="none" cap="none" strike="noStrike"/>
                        <a:t>만을 가지고있다.</a:t>
                      </a:r>
                      <a:endParaRPr/>
                    </a:p>
                    <a:p>
                      <a:pPr indent="-370415" lvl="0" marL="37041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Char char="•"/>
                      </a:pPr>
                      <a:r>
                        <a:rPr lang="ko-KR" sz="1200" u="none" cap="none" strike="noStrike"/>
                        <a:t>XML대비 </a:t>
                      </a:r>
                      <a:r>
                        <a:rPr lang="ko-KR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용량이 획기적으로 줄어</a:t>
                      </a:r>
                      <a:r>
                        <a:rPr lang="ko-KR" sz="1200" u="none" cap="none" strike="noStrike"/>
                        <a:t>들고 속도는 그만큼 </a:t>
                      </a:r>
                      <a:r>
                        <a:rPr lang="ko-KR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빨라지게된다</a:t>
                      </a:r>
                      <a:r>
                        <a:rPr lang="ko-KR" sz="1200" u="none" cap="none" strike="noStrike"/>
                        <a:t>.</a:t>
                      </a:r>
                      <a:endParaRPr/>
                    </a:p>
                    <a:p>
                      <a:pPr indent="-370415" lvl="0" marL="37041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Char char="•"/>
                      </a:pPr>
                      <a:r>
                        <a:rPr lang="ko-KR" sz="1200" u="none" cap="none" strike="noStrike"/>
                        <a:t>객체구조와 {} 배열구조의 [] 적절한 만남으로 </a:t>
                      </a:r>
                      <a:r>
                        <a:rPr lang="ko-KR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효율적인 데이터 구성</a:t>
                      </a:r>
                      <a:r>
                        <a:rPr lang="ko-KR" sz="1200" u="none" cap="none" strike="noStrike"/>
                        <a:t>이 가능하다. </a:t>
                      </a:r>
                      <a:endParaRPr/>
                    </a:p>
                    <a:p>
                      <a:pPr indent="-370415" lvl="0" marL="37041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Char char="•"/>
                      </a:pPr>
                      <a:r>
                        <a:rPr lang="ko-KR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파싱이 매우 간편</a:t>
                      </a:r>
                      <a:r>
                        <a:rPr lang="ko-KR" sz="1200" u="none" cap="none" strike="noStrike"/>
                        <a:t>하고, 때로는 일반적인 변수처럼 사용도 가능하다.즉, 사용하기 쉽다. </a:t>
                      </a:r>
                      <a:endParaRPr sz="1200" u="none" cap="none" strike="noStrike"/>
                    </a:p>
                  </a:txBody>
                  <a:tcPr marT="26800" marB="26800" marR="35725" marL="357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073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u="none" cap="none" strike="noStrike">
                          <a:solidFill>
                            <a:schemeClr val="dk1"/>
                          </a:solidFill>
                        </a:rPr>
                        <a:t>단점</a:t>
                      </a:r>
                      <a:endParaRPr sz="16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26800" marB="26800" marR="35725" marL="357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70415" lvl="0" marL="37041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Char char="•"/>
                      </a:pPr>
                      <a:r>
                        <a:rPr lang="ko-KR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문서의 양</a:t>
                      </a:r>
                      <a:r>
                        <a:rPr lang="ko-KR" sz="1200" u="none" cap="none" strike="noStrike"/>
                        <a:t>이 필요이상으로 많다. (실 데이터가 아닌 tag글자)</a:t>
                      </a:r>
                      <a:endParaRPr/>
                    </a:p>
                    <a:p>
                      <a:pPr indent="-370415" lvl="0" marL="37041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Char char="•"/>
                      </a:pPr>
                      <a:r>
                        <a:rPr lang="ko-KR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배열형식이나 반복구조의 경우 불필요한 데이터</a:t>
                      </a:r>
                      <a:r>
                        <a:rPr lang="ko-KR" sz="1200" u="none" cap="none" strike="noStrike"/>
                        <a:t>가 계속 해서 나타난다.</a:t>
                      </a:r>
                      <a:endParaRPr/>
                    </a:p>
                    <a:p>
                      <a:pPr indent="-370415" lvl="0" marL="37041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Char char="•"/>
                      </a:pPr>
                      <a:r>
                        <a:rPr lang="ko-KR" sz="1200" u="none" cap="none" strike="noStrike"/>
                        <a:t>이로인해 </a:t>
                      </a:r>
                      <a:r>
                        <a:rPr lang="ko-KR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파싱이 힘들어지고 속도는 느려진다.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6800" marB="26800" marR="35725" marL="357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70415" lvl="0" marL="37041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Char char="•"/>
                      </a:pPr>
                      <a:r>
                        <a:rPr lang="ko-KR" sz="1200" u="none" cap="none" strike="noStrike"/>
                        <a:t>내용이 함축적이라 내용의 </a:t>
                      </a:r>
                      <a:r>
                        <a:rPr lang="ko-KR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의미파악은 힘들수 있다</a:t>
                      </a:r>
                      <a:r>
                        <a:rPr lang="ko-KR" sz="1200" u="none" cap="none" strike="noStrike"/>
                        <a:t>. </a:t>
                      </a:r>
                      <a:endParaRPr/>
                    </a:p>
                    <a:p>
                      <a:pPr indent="-370415" lvl="0" marL="37041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Char char="•"/>
                      </a:pPr>
                      <a:r>
                        <a:rPr lang="ko-KR" sz="1200" u="none" cap="none" strike="noStrike"/>
                        <a:t>아무래도 적은규격의 </a:t>
                      </a:r>
                      <a:r>
                        <a:rPr lang="ko-KR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데이터 전송에 적합한 방식</a:t>
                      </a:r>
                      <a:r>
                        <a:rPr lang="ko-KR" sz="1200" u="none" cap="none" strike="noStrike"/>
                        <a:t>이기떄문에 XML보다는 빠르지만 대용량급의 데이터 송수신엔 부적합 모습도 있다. </a:t>
                      </a:r>
                      <a:endParaRPr/>
                    </a:p>
                    <a:p>
                      <a:pPr indent="-370415" lvl="0" marL="37041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Char char="•"/>
                      </a:pPr>
                      <a:r>
                        <a:rPr lang="ko-KR" sz="1200" u="none" cap="none" strike="noStrike"/>
                        <a:t>데이터의 속성을 추가할 수 없다</a:t>
                      </a:r>
                      <a:endParaRPr sz="1200" u="none" cap="none" strike="noStrike"/>
                    </a:p>
                  </a:txBody>
                  <a:tcPr marT="26800" marB="26800" marR="35725" marL="357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51"/>
          <p:cNvSpPr txBox="1"/>
          <p:nvPr>
            <p:ph type="ctrTitle"/>
          </p:nvPr>
        </p:nvSpPr>
        <p:spPr>
          <a:xfrm>
            <a:off x="1143000" y="2200359"/>
            <a:ext cx="6858000" cy="590400"/>
          </a:xfrm>
          <a:prstGeom prst="rect">
            <a:avLst/>
          </a:prstGeom>
          <a:noFill/>
          <a:ln>
            <a:noFill/>
          </a:ln>
        </p:spPr>
        <p:txBody>
          <a:bodyPr anchorCtr="0" anchor="b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ko-KR"/>
              <a:t>Requests 패키지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52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ko-KR"/>
              <a:t>Requests </a:t>
            </a:r>
            <a:endParaRPr/>
          </a:p>
        </p:txBody>
      </p:sp>
      <p:sp>
        <p:nvSpPr>
          <p:cNvPr id="536" name="Google Shape;536;p52"/>
          <p:cNvSpPr txBox="1"/>
          <p:nvPr>
            <p:ph idx="1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1397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800"/>
              <a:buNone/>
            </a:pPr>
            <a:r>
              <a:rPr lang="ko-KR"/>
              <a:t>Requests 패키지</a:t>
            </a:r>
            <a:endParaRPr/>
          </a:p>
        </p:txBody>
      </p:sp>
      <p:sp>
        <p:nvSpPr>
          <p:cNvPr id="537" name="Google Shape;537;p52"/>
          <p:cNvSpPr txBox="1"/>
          <p:nvPr/>
        </p:nvSpPr>
        <p:spPr>
          <a:xfrm>
            <a:off x="1842450" y="1071750"/>
            <a:ext cx="5459100" cy="7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b="1" lang="ko-KR" sz="2750">
                <a:solidFill>
                  <a:srgbClr val="3E4349"/>
                </a:solidFill>
                <a:latin typeface="Nanum Gothic"/>
                <a:ea typeface="Nanum Gothic"/>
                <a:cs typeface="Nanum Gothic"/>
                <a:sym typeface="Nanum Gothic"/>
              </a:rPr>
              <a:t>HTTP for Humans</a:t>
            </a:r>
            <a:endParaRPr b="1" sz="2750">
              <a:solidFill>
                <a:srgbClr val="3E4349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38" name="Google Shape;538;p52"/>
          <p:cNvSpPr txBox="1"/>
          <p:nvPr/>
        </p:nvSpPr>
        <p:spPr>
          <a:xfrm>
            <a:off x="1650300" y="1850850"/>
            <a:ext cx="58434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900" u="sng">
                <a:solidFill>
                  <a:schemeClr val="hlink"/>
                </a:solidFill>
                <a:hlinkClick r:id="rId3"/>
              </a:rPr>
              <a:t>https://2.python-requests.org/en/master/</a:t>
            </a:r>
            <a:endParaRPr sz="2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900" u="sng">
                <a:solidFill>
                  <a:schemeClr val="hlink"/>
                </a:solidFill>
                <a:hlinkClick r:id="rId4"/>
              </a:rPr>
              <a:t>https://github.com/kennethreitz/requests</a:t>
            </a:r>
            <a:endParaRPr sz="2100"/>
          </a:p>
        </p:txBody>
      </p:sp>
      <p:pic>
        <p:nvPicPr>
          <p:cNvPr id="539" name="Google Shape;539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32225" y="3326500"/>
            <a:ext cx="6479500" cy="546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53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ko-KR"/>
              <a:t>Requests </a:t>
            </a:r>
            <a:endParaRPr/>
          </a:p>
        </p:txBody>
      </p:sp>
      <p:sp>
        <p:nvSpPr>
          <p:cNvPr id="545" name="Google Shape;545;p53"/>
          <p:cNvSpPr txBox="1"/>
          <p:nvPr>
            <p:ph idx="1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139700" rtl="0" algn="l"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-KR"/>
              <a:t>Requests 패키지</a:t>
            </a:r>
            <a:endParaRPr/>
          </a:p>
          <a:p>
            <a:pPr indent="0" lvl="0" marL="1397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800"/>
              <a:buNone/>
            </a:pPr>
            <a:r>
              <a:t/>
            </a:r>
            <a:endParaRPr/>
          </a:p>
        </p:txBody>
      </p:sp>
      <p:sp>
        <p:nvSpPr>
          <p:cNvPr id="546" name="Google Shape;546;p53"/>
          <p:cNvSpPr txBox="1"/>
          <p:nvPr/>
        </p:nvSpPr>
        <p:spPr>
          <a:xfrm>
            <a:off x="177800" y="1071750"/>
            <a:ext cx="7077600" cy="7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50">
                <a:solidFill>
                  <a:srgbClr val="3E4349"/>
                </a:solidFill>
                <a:latin typeface="Nanum Gothic"/>
                <a:ea typeface="Nanum Gothic"/>
                <a:cs typeface="Nanum Gothic"/>
                <a:sym typeface="Nanum Gothic"/>
              </a:rPr>
              <a:t>requests.request(</a:t>
            </a:r>
            <a:r>
              <a:rPr b="1" lang="ko-KR" sz="2050">
                <a:solidFill>
                  <a:srgbClr val="FF0000"/>
                </a:solidFill>
                <a:latin typeface="Nanum Gothic"/>
                <a:ea typeface="Nanum Gothic"/>
                <a:cs typeface="Nanum Gothic"/>
                <a:sym typeface="Nanum Gothic"/>
              </a:rPr>
              <a:t>method, url, **kwargs</a:t>
            </a:r>
            <a:r>
              <a:rPr b="1" lang="ko-KR" sz="2050">
                <a:solidFill>
                  <a:srgbClr val="3E4349"/>
                </a:solidFill>
                <a:latin typeface="Nanum Gothic"/>
                <a:ea typeface="Nanum Gothic"/>
                <a:cs typeface="Nanum Gothic"/>
                <a:sym typeface="Nanum Gothic"/>
              </a:rPr>
              <a:t>)</a:t>
            </a:r>
            <a:endParaRPr b="1" sz="2050">
              <a:solidFill>
                <a:srgbClr val="3E4349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rPr b="1" lang="ko-KR" sz="2050">
                <a:solidFill>
                  <a:srgbClr val="3E4349"/>
                </a:solidFill>
                <a:latin typeface="Nanum Gothic"/>
                <a:ea typeface="Nanum Gothic"/>
                <a:cs typeface="Nanum Gothic"/>
                <a:sym typeface="Nanum Gothic"/>
              </a:rPr>
              <a:t>requests.&lt;http_method&gt;(</a:t>
            </a:r>
            <a:r>
              <a:rPr b="1" lang="ko-KR" sz="2050">
                <a:solidFill>
                  <a:srgbClr val="FF0000"/>
                </a:solidFill>
                <a:latin typeface="Nanum Gothic"/>
                <a:ea typeface="Nanum Gothic"/>
                <a:cs typeface="Nanum Gothic"/>
                <a:sym typeface="Nanum Gothic"/>
              </a:rPr>
              <a:t>url, params=None, **kwargs</a:t>
            </a:r>
            <a:r>
              <a:rPr b="1" lang="ko-KR" sz="2050">
                <a:solidFill>
                  <a:srgbClr val="3E4349"/>
                </a:solidFill>
                <a:latin typeface="Nanum Gothic"/>
                <a:ea typeface="Nanum Gothic"/>
                <a:cs typeface="Nanum Gothic"/>
                <a:sym typeface="Nanum Gothic"/>
              </a:rPr>
              <a:t>)</a:t>
            </a:r>
            <a:endParaRPr b="1" sz="2050">
              <a:solidFill>
                <a:srgbClr val="3E4349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47" name="Google Shape;547;p53"/>
          <p:cNvSpPr txBox="1"/>
          <p:nvPr/>
        </p:nvSpPr>
        <p:spPr>
          <a:xfrm>
            <a:off x="6768263" y="1659300"/>
            <a:ext cx="2196900" cy="6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5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GET</a:t>
            </a:r>
            <a:endParaRPr b="1" sz="2500"/>
          </a:p>
        </p:txBody>
      </p:sp>
      <p:sp>
        <p:nvSpPr>
          <p:cNvPr id="548" name="Google Shape;548;p53"/>
          <p:cNvSpPr txBox="1"/>
          <p:nvPr/>
        </p:nvSpPr>
        <p:spPr>
          <a:xfrm>
            <a:off x="6768263" y="2212850"/>
            <a:ext cx="2196900" cy="6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5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POST</a:t>
            </a:r>
            <a:endParaRPr b="1" sz="2500"/>
          </a:p>
        </p:txBody>
      </p:sp>
      <p:sp>
        <p:nvSpPr>
          <p:cNvPr id="549" name="Google Shape;549;p53"/>
          <p:cNvSpPr txBox="1"/>
          <p:nvPr/>
        </p:nvSpPr>
        <p:spPr>
          <a:xfrm>
            <a:off x="6768263" y="2754300"/>
            <a:ext cx="2196900" cy="6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5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PUT</a:t>
            </a:r>
            <a:endParaRPr b="1" sz="2500"/>
          </a:p>
        </p:txBody>
      </p:sp>
      <p:sp>
        <p:nvSpPr>
          <p:cNvPr id="550" name="Google Shape;550;p53"/>
          <p:cNvSpPr txBox="1"/>
          <p:nvPr/>
        </p:nvSpPr>
        <p:spPr>
          <a:xfrm>
            <a:off x="6768263" y="3270900"/>
            <a:ext cx="2196900" cy="6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5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DELETE</a:t>
            </a:r>
            <a:endParaRPr b="1" sz="2500"/>
          </a:p>
        </p:txBody>
      </p:sp>
      <p:sp>
        <p:nvSpPr>
          <p:cNvPr id="551" name="Google Shape;551;p53"/>
          <p:cNvSpPr/>
          <p:nvPr/>
        </p:nvSpPr>
        <p:spPr>
          <a:xfrm>
            <a:off x="186575" y="2154500"/>
            <a:ext cx="4376100" cy="2469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&gt;&gt; resp = requests.get(“</a:t>
            </a:r>
            <a:r>
              <a:rPr lang="ko-KR" u="sng">
                <a:solidFill>
                  <a:schemeClr val="hlink"/>
                </a:solidFill>
                <a:hlinkClick r:id="rId3"/>
              </a:rPr>
              <a:t>https://naver.com</a:t>
            </a:r>
            <a:r>
              <a:rPr lang="ko-KR"/>
              <a:t>”)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&gt;&gt; resp = requests.request(“get”, “</a:t>
            </a:r>
            <a:r>
              <a:rPr lang="ko-KR" u="sng">
                <a:solidFill>
                  <a:schemeClr val="hlink"/>
                </a:solidFill>
                <a:hlinkClick r:id="rId4"/>
              </a:rPr>
              <a:t>https://naver.com</a:t>
            </a:r>
            <a:r>
              <a:rPr lang="ko-KR"/>
              <a:t>”)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&gt;&gt; resp = requests.post(</a:t>
            </a:r>
            <a:r>
              <a:rPr i="1" lang="ko-KR" sz="1300">
                <a:solidFill>
                  <a:srgbClr val="FF0000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url</a:t>
            </a:r>
            <a:r>
              <a:rPr lang="ko-KR" sz="1300">
                <a:solidFill>
                  <a:srgbClr val="FF0000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, </a:t>
            </a:r>
            <a:r>
              <a:rPr i="1" lang="ko-KR" sz="1300">
                <a:solidFill>
                  <a:srgbClr val="FF0000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data=None</a:t>
            </a:r>
            <a:r>
              <a:rPr lang="ko-KR" sz="1300">
                <a:solidFill>
                  <a:srgbClr val="FF0000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, </a:t>
            </a:r>
            <a:r>
              <a:rPr i="1" lang="ko-KR" sz="1300">
                <a:solidFill>
                  <a:srgbClr val="FF0000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json=None</a:t>
            </a:r>
            <a:r>
              <a:rPr lang="ko-KR" sz="1300">
                <a:solidFill>
                  <a:srgbClr val="FF0000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, </a:t>
            </a:r>
            <a:r>
              <a:rPr i="1" lang="ko-KR" sz="1300">
                <a:solidFill>
                  <a:srgbClr val="FF0000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**kwargs</a:t>
            </a:r>
            <a:r>
              <a:rPr i="1" lang="ko-KR" sz="1300">
                <a:solidFill>
                  <a:srgbClr val="3E434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)</a:t>
            </a:r>
            <a:endParaRPr i="1" sz="1300">
              <a:solidFill>
                <a:srgbClr val="3E434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300">
              <a:solidFill>
                <a:srgbClr val="3E434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</a:rPr>
              <a:t>&gt;&gt; resp = requests.get(“</a:t>
            </a:r>
            <a:r>
              <a:rPr lang="ko-KR" u="sng">
                <a:solidFill>
                  <a:schemeClr val="hlink"/>
                </a:solidFill>
                <a:hlinkClick r:id="rId5"/>
              </a:rPr>
              <a:t>https://search.naver.com</a:t>
            </a:r>
            <a:r>
              <a:rPr lang="ko-KR">
                <a:solidFill>
                  <a:schemeClr val="dk1"/>
                </a:solidFill>
              </a:rPr>
              <a:t>”, params={‘query’: ‘무역전쟁'})</a:t>
            </a:r>
            <a:endParaRPr b="1" sz="1300">
              <a:solidFill>
                <a:srgbClr val="3E4349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54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ko-KR"/>
              <a:t>요청메시지 &amp; 응답메시지</a:t>
            </a:r>
            <a:endParaRPr/>
          </a:p>
        </p:txBody>
      </p:sp>
      <p:sp>
        <p:nvSpPr>
          <p:cNvPr id="557" name="Google Shape;557;p54"/>
          <p:cNvSpPr txBox="1"/>
          <p:nvPr>
            <p:ph idx="1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139700" rtl="0" algn="l"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-KR"/>
              <a:t>Requests 패키지</a:t>
            </a:r>
            <a:endParaRPr/>
          </a:p>
          <a:p>
            <a:pPr indent="-3175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800"/>
              <a:buNone/>
            </a:pPr>
            <a:r>
              <a:t/>
            </a:r>
            <a:endParaRPr/>
          </a:p>
        </p:txBody>
      </p:sp>
      <p:pic>
        <p:nvPicPr>
          <p:cNvPr id="558" name="Google Shape;558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93625"/>
            <a:ext cx="8839199" cy="26253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55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ko-KR"/>
              <a:t>Response</a:t>
            </a:r>
            <a:endParaRPr/>
          </a:p>
        </p:txBody>
      </p:sp>
      <p:sp>
        <p:nvSpPr>
          <p:cNvPr id="564" name="Google Shape;564;p55"/>
          <p:cNvSpPr txBox="1"/>
          <p:nvPr>
            <p:ph idx="1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139700" rtl="0" algn="l"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-KR"/>
              <a:t>Requests 패키지</a:t>
            </a:r>
            <a:endParaRPr/>
          </a:p>
          <a:p>
            <a:pPr indent="0" lvl="0" marL="1397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800"/>
              <a:buNone/>
            </a:pPr>
            <a:r>
              <a:t/>
            </a:r>
            <a:endParaRPr/>
          </a:p>
        </p:txBody>
      </p:sp>
      <p:sp>
        <p:nvSpPr>
          <p:cNvPr id="565" name="Google Shape;565;p55"/>
          <p:cNvSpPr txBox="1"/>
          <p:nvPr/>
        </p:nvSpPr>
        <p:spPr>
          <a:xfrm>
            <a:off x="6768263" y="1659300"/>
            <a:ext cx="2196900" cy="6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5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2xx</a:t>
            </a:r>
            <a:endParaRPr b="1" sz="2500"/>
          </a:p>
        </p:txBody>
      </p:sp>
      <p:sp>
        <p:nvSpPr>
          <p:cNvPr id="566" name="Google Shape;566;p55"/>
          <p:cNvSpPr txBox="1"/>
          <p:nvPr/>
        </p:nvSpPr>
        <p:spPr>
          <a:xfrm>
            <a:off x="6768263" y="2212850"/>
            <a:ext cx="2196900" cy="6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5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3xx</a:t>
            </a:r>
            <a:endParaRPr b="1" sz="2500"/>
          </a:p>
        </p:txBody>
      </p:sp>
      <p:sp>
        <p:nvSpPr>
          <p:cNvPr id="567" name="Google Shape;567;p55"/>
          <p:cNvSpPr txBox="1"/>
          <p:nvPr/>
        </p:nvSpPr>
        <p:spPr>
          <a:xfrm>
            <a:off x="6768263" y="2754300"/>
            <a:ext cx="2196900" cy="6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5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4xx</a:t>
            </a:r>
            <a:endParaRPr b="1" sz="2500"/>
          </a:p>
        </p:txBody>
      </p:sp>
      <p:sp>
        <p:nvSpPr>
          <p:cNvPr id="568" name="Google Shape;568;p55"/>
          <p:cNvSpPr txBox="1"/>
          <p:nvPr/>
        </p:nvSpPr>
        <p:spPr>
          <a:xfrm>
            <a:off x="6768263" y="3270900"/>
            <a:ext cx="2196900" cy="6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5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5xx</a:t>
            </a:r>
            <a:endParaRPr b="1" sz="2500"/>
          </a:p>
        </p:txBody>
      </p:sp>
      <p:sp>
        <p:nvSpPr>
          <p:cNvPr id="569" name="Google Shape;569;p55"/>
          <p:cNvSpPr txBox="1"/>
          <p:nvPr/>
        </p:nvSpPr>
        <p:spPr>
          <a:xfrm>
            <a:off x="1363250" y="1071750"/>
            <a:ext cx="2536800" cy="7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50">
                <a:solidFill>
                  <a:srgbClr val="3E4349"/>
                </a:solidFill>
                <a:latin typeface="Nanum Gothic"/>
                <a:ea typeface="Nanum Gothic"/>
                <a:cs typeface="Nanum Gothic"/>
                <a:sym typeface="Nanum Gothic"/>
              </a:rPr>
              <a:t>resp.text</a:t>
            </a:r>
            <a:endParaRPr b="1" sz="2050">
              <a:solidFill>
                <a:srgbClr val="3E4349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ko-KR" sz="2050">
                <a:solidFill>
                  <a:srgbClr val="3E4349"/>
                </a:solidFill>
                <a:latin typeface="Nanum Gothic"/>
                <a:ea typeface="Nanum Gothic"/>
                <a:cs typeface="Nanum Gothic"/>
                <a:sym typeface="Nanum Gothic"/>
              </a:rPr>
              <a:t>resp.content</a:t>
            </a:r>
            <a:endParaRPr b="1" sz="2050">
              <a:solidFill>
                <a:srgbClr val="3E4349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ko-KR" sz="2050">
                <a:solidFill>
                  <a:srgbClr val="3E4349"/>
                </a:solidFill>
                <a:latin typeface="Nanum Gothic"/>
                <a:ea typeface="Nanum Gothic"/>
                <a:cs typeface="Nanum Gothic"/>
                <a:sym typeface="Nanum Gothic"/>
              </a:rPr>
              <a:t>resp.encoding</a:t>
            </a:r>
            <a:endParaRPr b="1" sz="2050">
              <a:solidFill>
                <a:srgbClr val="3E4349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ko-KR" sz="2050">
                <a:solidFill>
                  <a:srgbClr val="3E4349"/>
                </a:solidFill>
                <a:latin typeface="Nanum Gothic"/>
                <a:ea typeface="Nanum Gothic"/>
                <a:cs typeface="Nanum Gothic"/>
                <a:sym typeface="Nanum Gothic"/>
              </a:rPr>
              <a:t>resp.status_code</a:t>
            </a:r>
            <a:endParaRPr b="1" sz="2050">
              <a:solidFill>
                <a:srgbClr val="3E4349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ko-KR" sz="2050">
                <a:solidFill>
                  <a:srgbClr val="3E4349"/>
                </a:solidFill>
                <a:latin typeface="Nanum Gothic"/>
                <a:ea typeface="Nanum Gothic"/>
                <a:cs typeface="Nanum Gothic"/>
                <a:sym typeface="Nanum Gothic"/>
              </a:rPr>
              <a:t>resp.headers</a:t>
            </a:r>
            <a:endParaRPr b="1" sz="2050">
              <a:solidFill>
                <a:srgbClr val="3E4349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ko-KR" sz="2050">
                <a:solidFill>
                  <a:srgbClr val="3E4349"/>
                </a:solidFill>
                <a:latin typeface="Nanum Gothic"/>
                <a:ea typeface="Nanum Gothic"/>
                <a:cs typeface="Nanum Gothic"/>
                <a:sym typeface="Nanum Gothic"/>
              </a:rPr>
              <a:t>resp.url</a:t>
            </a:r>
            <a:endParaRPr b="1" sz="2050">
              <a:solidFill>
                <a:srgbClr val="3E4349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b="1" sz="2050">
              <a:solidFill>
                <a:srgbClr val="3E4349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b="1" sz="2050">
              <a:solidFill>
                <a:srgbClr val="3E4349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70" name="Google Shape;570;p55"/>
          <p:cNvSpPr txBox="1"/>
          <p:nvPr/>
        </p:nvSpPr>
        <p:spPr>
          <a:xfrm>
            <a:off x="4534700" y="107175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b="1" lang="ko-KR" sz="2050">
                <a:solidFill>
                  <a:srgbClr val="3E4349"/>
                </a:solidFill>
                <a:latin typeface="Nanum Gothic"/>
                <a:ea typeface="Nanum Gothic"/>
                <a:cs typeface="Nanum Gothic"/>
                <a:sym typeface="Nanum Gothic"/>
              </a:rPr>
              <a:t>resp.json()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56"/>
          <p:cNvSpPr txBox="1"/>
          <p:nvPr>
            <p:ph type="ctrTitle"/>
          </p:nvPr>
        </p:nvSpPr>
        <p:spPr>
          <a:xfrm>
            <a:off x="1143000" y="2200359"/>
            <a:ext cx="6858000" cy="590400"/>
          </a:xfrm>
          <a:prstGeom prst="rect">
            <a:avLst/>
          </a:prstGeom>
          <a:noFill/>
          <a:ln>
            <a:noFill/>
          </a:ln>
        </p:spPr>
        <p:txBody>
          <a:bodyPr anchorCtr="0" anchor="b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ko-KR"/>
              <a:t>BeautifulSoup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2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ko-KR"/>
              <a:t>크롤링 사례(1)</a:t>
            </a:r>
            <a:endParaRPr/>
          </a:p>
        </p:txBody>
      </p:sp>
      <p:sp>
        <p:nvSpPr>
          <p:cNvPr id="83" name="Google Shape;83;p12"/>
          <p:cNvSpPr txBox="1"/>
          <p:nvPr>
            <p:ph idx="1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800"/>
              <a:buNone/>
            </a:pPr>
            <a:r>
              <a:rPr lang="ko-KR"/>
              <a:t>데이터 수집</a:t>
            </a:r>
            <a:endParaRPr/>
          </a:p>
        </p:txBody>
      </p:sp>
      <p:sp>
        <p:nvSpPr>
          <p:cNvPr id="84" name="Google Shape;84;p12"/>
          <p:cNvSpPr txBox="1"/>
          <p:nvPr/>
        </p:nvSpPr>
        <p:spPr>
          <a:xfrm>
            <a:off x="500317" y="876132"/>
            <a:ext cx="40371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anum Gothic"/>
              <a:buNone/>
            </a:pPr>
            <a:r>
              <a:rPr b="1" i="0" lang="ko-KR" sz="16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검색엔진</a:t>
            </a:r>
            <a:endParaRPr b="1" i="0" sz="1600" u="none" cap="none" strike="no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85" name="Google Shape;85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7476" y="1419622"/>
            <a:ext cx="3106546" cy="2873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67932" y="1223844"/>
            <a:ext cx="2795167" cy="32516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57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ko-KR"/>
              <a:t>BeautifulSoup</a:t>
            </a:r>
            <a:endParaRPr/>
          </a:p>
        </p:txBody>
      </p:sp>
      <p:sp>
        <p:nvSpPr>
          <p:cNvPr id="582" name="Google Shape;582;p57"/>
          <p:cNvSpPr txBox="1"/>
          <p:nvPr>
            <p:ph idx="1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1397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800"/>
              <a:buNone/>
            </a:pPr>
            <a:r>
              <a:rPr lang="ko-KR"/>
              <a:t>BeautifulSoup</a:t>
            </a:r>
            <a:endParaRPr/>
          </a:p>
        </p:txBody>
      </p:sp>
      <p:sp>
        <p:nvSpPr>
          <p:cNvPr id="583" name="Google Shape;583;p57"/>
          <p:cNvSpPr txBox="1"/>
          <p:nvPr/>
        </p:nvSpPr>
        <p:spPr>
          <a:xfrm>
            <a:off x="1332313" y="2492300"/>
            <a:ext cx="64794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900" u="sng">
                <a:solidFill>
                  <a:schemeClr val="hlink"/>
                </a:solidFill>
                <a:hlinkClick r:id="rId3"/>
              </a:rPr>
              <a:t>https://www.crummy.com/software/BeautifulSoup/bs4/doc/</a:t>
            </a:r>
            <a:endParaRPr sz="2900"/>
          </a:p>
        </p:txBody>
      </p:sp>
      <p:pic>
        <p:nvPicPr>
          <p:cNvPr id="584" name="Google Shape;584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9488" y="3309603"/>
            <a:ext cx="7105026" cy="606400"/>
          </a:xfrm>
          <a:prstGeom prst="rect">
            <a:avLst/>
          </a:prstGeom>
          <a:noFill/>
          <a:ln>
            <a:noFill/>
          </a:ln>
        </p:spPr>
      </p:pic>
      <p:sp>
        <p:nvSpPr>
          <p:cNvPr id="585" name="Google Shape;585;p57"/>
          <p:cNvSpPr txBox="1"/>
          <p:nvPr/>
        </p:nvSpPr>
        <p:spPr>
          <a:xfrm>
            <a:off x="1072625" y="1300350"/>
            <a:ext cx="6998700" cy="11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 u="sng">
                <a:solidFill>
                  <a:srgbClr val="355F7C"/>
                </a:solidFill>
                <a:highlight>
                  <a:srgbClr val="FFFFFF"/>
                </a:highlight>
                <a:hlinkClick r:id="rId5"/>
              </a:rPr>
              <a:t>Beautiful Soup</a:t>
            </a:r>
            <a:r>
              <a:rPr lang="ko-KR" sz="1500">
                <a:solidFill>
                  <a:schemeClr val="dk1"/>
                </a:solidFill>
                <a:highlight>
                  <a:srgbClr val="FFFFFF"/>
                </a:highlight>
              </a:rPr>
              <a:t> is a Python library for </a:t>
            </a:r>
            <a:r>
              <a:rPr b="1" lang="ko-KR" sz="1500">
                <a:solidFill>
                  <a:schemeClr val="dk1"/>
                </a:solidFill>
                <a:highlight>
                  <a:srgbClr val="FFFFFF"/>
                </a:highlight>
              </a:rPr>
              <a:t>pulling data out of HTML and XML files.</a:t>
            </a:r>
            <a:r>
              <a:rPr lang="ko-KR" sz="1500">
                <a:solidFill>
                  <a:schemeClr val="dk1"/>
                </a:solidFill>
                <a:highlight>
                  <a:srgbClr val="FFFFFF"/>
                </a:highlight>
              </a:rPr>
              <a:t> It works with your </a:t>
            </a:r>
            <a:r>
              <a:rPr b="1" lang="ko-KR" sz="1500">
                <a:solidFill>
                  <a:schemeClr val="dk1"/>
                </a:solidFill>
                <a:highlight>
                  <a:srgbClr val="FFFFFF"/>
                </a:highlight>
              </a:rPr>
              <a:t>favorite parser</a:t>
            </a:r>
            <a:r>
              <a:rPr lang="ko-KR" sz="15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b="1" lang="ko-KR" sz="1500">
                <a:solidFill>
                  <a:schemeClr val="dk1"/>
                </a:solidFill>
                <a:highlight>
                  <a:srgbClr val="FFFFFF"/>
                </a:highlight>
              </a:rPr>
              <a:t>to provide idiomatic ways of navigating, searching, and modifying the parse tree.</a:t>
            </a:r>
            <a:r>
              <a:rPr lang="ko-KR" sz="1500">
                <a:solidFill>
                  <a:schemeClr val="dk1"/>
                </a:solidFill>
                <a:highlight>
                  <a:srgbClr val="FFFFFF"/>
                </a:highlight>
              </a:rPr>
              <a:t> It commonly saves programmers hours or days of work.</a:t>
            </a:r>
            <a:endParaRPr sz="170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58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ko-KR"/>
              <a:t>BeautifulSoup 객</a:t>
            </a:r>
            <a:r>
              <a:rPr lang="ko-KR"/>
              <a:t>체 생성</a:t>
            </a:r>
            <a:endParaRPr/>
          </a:p>
        </p:txBody>
      </p:sp>
      <p:sp>
        <p:nvSpPr>
          <p:cNvPr id="591" name="Google Shape;591;p58"/>
          <p:cNvSpPr txBox="1"/>
          <p:nvPr>
            <p:ph idx="1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139700" rtl="0" algn="l"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-KR"/>
              <a:t>BeautifulSoup</a:t>
            </a:r>
            <a:endParaRPr/>
          </a:p>
          <a:p>
            <a:pPr indent="0" lvl="0" marL="1397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800"/>
              <a:buNone/>
            </a:pPr>
            <a:r>
              <a:t/>
            </a:r>
            <a:endParaRPr/>
          </a:p>
        </p:txBody>
      </p:sp>
      <p:sp>
        <p:nvSpPr>
          <p:cNvPr id="592" name="Google Shape;592;p58"/>
          <p:cNvSpPr txBox="1"/>
          <p:nvPr/>
        </p:nvSpPr>
        <p:spPr>
          <a:xfrm>
            <a:off x="177800" y="1071750"/>
            <a:ext cx="7290600" cy="7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50">
                <a:solidFill>
                  <a:srgbClr val="3E4349"/>
                </a:solidFill>
                <a:latin typeface="Nanum Gothic"/>
                <a:ea typeface="Nanum Gothic"/>
                <a:cs typeface="Nanum Gothic"/>
                <a:sym typeface="Nanum Gothic"/>
              </a:rPr>
              <a:t>soup = BeautifulSoup(</a:t>
            </a:r>
            <a:r>
              <a:rPr b="1" lang="ko-KR" sz="2050">
                <a:solidFill>
                  <a:srgbClr val="FF0000"/>
                </a:solidFill>
                <a:latin typeface="Nanum Gothic"/>
                <a:ea typeface="Nanum Gothic"/>
                <a:cs typeface="Nanum Gothic"/>
                <a:sym typeface="Nanum Gothic"/>
              </a:rPr>
              <a:t>markup=‘’, features=None</a:t>
            </a:r>
            <a:r>
              <a:rPr b="1" lang="ko-KR" sz="2050">
                <a:solidFill>
                  <a:srgbClr val="3E4349"/>
                </a:solidFill>
                <a:latin typeface="Nanum Gothic"/>
                <a:ea typeface="Nanum Gothic"/>
                <a:cs typeface="Nanum Gothic"/>
                <a:sym typeface="Nanum Gothic"/>
              </a:rPr>
              <a:t>)</a:t>
            </a:r>
            <a:endParaRPr b="1" sz="2050">
              <a:solidFill>
                <a:srgbClr val="3E4349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b="1" sz="2050">
              <a:solidFill>
                <a:srgbClr val="3E4349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93" name="Google Shape;593;p58"/>
          <p:cNvSpPr txBox="1"/>
          <p:nvPr/>
        </p:nvSpPr>
        <p:spPr>
          <a:xfrm>
            <a:off x="6768263" y="1902750"/>
            <a:ext cx="2196900" cy="6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5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‘html.parser’</a:t>
            </a:r>
            <a:endParaRPr b="1" sz="2500"/>
          </a:p>
        </p:txBody>
      </p:sp>
      <p:sp>
        <p:nvSpPr>
          <p:cNvPr id="594" name="Google Shape;594;p58"/>
          <p:cNvSpPr txBox="1"/>
          <p:nvPr/>
        </p:nvSpPr>
        <p:spPr>
          <a:xfrm>
            <a:off x="6768263" y="3054800"/>
            <a:ext cx="2196900" cy="6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5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‘lxml’</a:t>
            </a:r>
            <a:endParaRPr b="1" sz="2500"/>
          </a:p>
        </p:txBody>
      </p:sp>
      <p:sp>
        <p:nvSpPr>
          <p:cNvPr id="595" name="Google Shape;595;p58"/>
          <p:cNvSpPr/>
          <p:nvPr/>
        </p:nvSpPr>
        <p:spPr>
          <a:xfrm>
            <a:off x="186575" y="2154500"/>
            <a:ext cx="5041800" cy="2469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&gt;&gt; resp = requests.get(“</a:t>
            </a:r>
            <a:r>
              <a:rPr lang="ko-KR" u="sng">
                <a:solidFill>
                  <a:schemeClr val="hlink"/>
                </a:solidFill>
                <a:hlinkClick r:id="rId3"/>
              </a:rPr>
              <a:t>https://naver.com</a:t>
            </a:r>
            <a:r>
              <a:rPr lang="ko-KR"/>
              <a:t>”)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</a:rPr>
              <a:t>&gt;&gt; soup = BeautifulSoup(resp.content, ‘lxml’)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chemeClr val="dk1"/>
                </a:solidFill>
              </a:rPr>
              <a:t>&gt;&gt; # soup = BeautifulSoup(resp.content, ‘html.parser’)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&gt;&gt; print(soup.prettify())</a:t>
            </a:r>
            <a:endParaRPr b="1" sz="1300">
              <a:solidFill>
                <a:srgbClr val="3E4349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59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ko-KR"/>
              <a:t>HTML TAGs</a:t>
            </a:r>
            <a:endParaRPr/>
          </a:p>
        </p:txBody>
      </p:sp>
      <p:sp>
        <p:nvSpPr>
          <p:cNvPr id="601" name="Google Shape;601;p59"/>
          <p:cNvSpPr txBox="1"/>
          <p:nvPr>
            <p:ph idx="1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139700" rtl="0" algn="l"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-KR"/>
              <a:t>BeautifulSoup</a:t>
            </a:r>
            <a:endParaRPr/>
          </a:p>
          <a:p>
            <a:pPr indent="0" lvl="0" marL="1397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800"/>
              <a:buNone/>
            </a:pPr>
            <a:r>
              <a:t/>
            </a:r>
            <a:endParaRPr/>
          </a:p>
        </p:txBody>
      </p:sp>
      <p:sp>
        <p:nvSpPr>
          <p:cNvPr id="602" name="Google Shape;602;p59"/>
          <p:cNvSpPr txBox="1"/>
          <p:nvPr/>
        </p:nvSpPr>
        <p:spPr>
          <a:xfrm>
            <a:off x="997525" y="1132600"/>
            <a:ext cx="7554300" cy="31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38150" lvl="0" marL="457200" rtl="0" algn="l">
              <a:spcBef>
                <a:spcPts val="0"/>
              </a:spcBef>
              <a:spcAft>
                <a:spcPts val="0"/>
              </a:spcAft>
              <a:buSzPts val="3300"/>
              <a:buAutoNum type="arabicPeriod"/>
            </a:pPr>
            <a:r>
              <a:rPr lang="ko-KR" sz="3300"/>
              <a:t>div</a:t>
            </a:r>
            <a:endParaRPr sz="3300"/>
          </a:p>
          <a:p>
            <a:pPr indent="-438150" lvl="0" marL="457200" rtl="0" algn="l">
              <a:spcBef>
                <a:spcPts val="0"/>
              </a:spcBef>
              <a:spcAft>
                <a:spcPts val="0"/>
              </a:spcAft>
              <a:buSzPts val="3300"/>
              <a:buAutoNum type="arabicPeriod"/>
            </a:pPr>
            <a:r>
              <a:rPr lang="ko-KR" sz="3300"/>
              <a:t>ul / ol ⇒ li</a:t>
            </a:r>
            <a:endParaRPr sz="3300"/>
          </a:p>
          <a:p>
            <a:pPr indent="-438150" lvl="0" marL="457200" rtl="0" algn="l">
              <a:spcBef>
                <a:spcPts val="0"/>
              </a:spcBef>
              <a:spcAft>
                <a:spcPts val="0"/>
              </a:spcAft>
              <a:buSzPts val="3300"/>
              <a:buAutoNum type="arabicPeriod"/>
            </a:pPr>
            <a:r>
              <a:rPr lang="ko-KR" sz="3300"/>
              <a:t>a → (href)</a:t>
            </a:r>
            <a:endParaRPr sz="3300"/>
          </a:p>
          <a:p>
            <a:pPr indent="-438150" lvl="0" marL="457200" rtl="0" algn="l">
              <a:spcBef>
                <a:spcPts val="0"/>
              </a:spcBef>
              <a:spcAft>
                <a:spcPts val="0"/>
              </a:spcAft>
              <a:buSzPts val="3300"/>
              <a:buAutoNum type="arabicPeriod"/>
            </a:pPr>
            <a:r>
              <a:rPr lang="ko-KR" sz="3300"/>
              <a:t>img→ (src)</a:t>
            </a:r>
            <a:endParaRPr sz="330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60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ko-KR"/>
              <a:t>BS</a:t>
            </a:r>
            <a:r>
              <a:rPr lang="ko-KR"/>
              <a:t>의 </a:t>
            </a:r>
            <a:r>
              <a:rPr lang="ko-KR"/>
              <a:t>메소</a:t>
            </a:r>
            <a:r>
              <a:rPr lang="ko-KR"/>
              <a:t>드, 속성</a:t>
            </a:r>
            <a:endParaRPr/>
          </a:p>
        </p:txBody>
      </p:sp>
      <p:sp>
        <p:nvSpPr>
          <p:cNvPr id="608" name="Google Shape;608;p60"/>
          <p:cNvSpPr txBox="1"/>
          <p:nvPr>
            <p:ph idx="1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139700" rtl="0" algn="l"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-KR"/>
              <a:t>BeautifulSoup</a:t>
            </a:r>
            <a:endParaRPr/>
          </a:p>
          <a:p>
            <a:pPr indent="0" lvl="0" marL="1397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800"/>
              <a:buNone/>
            </a:pPr>
            <a:r>
              <a:t/>
            </a:r>
            <a:endParaRPr/>
          </a:p>
        </p:txBody>
      </p:sp>
      <p:sp>
        <p:nvSpPr>
          <p:cNvPr id="609" name="Google Shape;609;p60"/>
          <p:cNvSpPr txBox="1"/>
          <p:nvPr/>
        </p:nvSpPr>
        <p:spPr>
          <a:xfrm>
            <a:off x="177800" y="1071750"/>
            <a:ext cx="7290600" cy="7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50">
                <a:solidFill>
                  <a:srgbClr val="3E4349"/>
                </a:solidFill>
                <a:latin typeface="Nanum Gothic"/>
                <a:ea typeface="Nanum Gothic"/>
                <a:cs typeface="Nanum Gothic"/>
                <a:sym typeface="Nanum Gothic"/>
              </a:rPr>
              <a:t>soup.prettify() - </a:t>
            </a:r>
            <a:r>
              <a:rPr b="1" lang="ko-KR" sz="1350">
                <a:solidFill>
                  <a:srgbClr val="3E4349"/>
                </a:solidFill>
                <a:latin typeface="Nanum Gothic"/>
                <a:ea typeface="Nanum Gothic"/>
                <a:cs typeface="Nanum Gothic"/>
                <a:sym typeface="Nanum Gothic"/>
              </a:rPr>
              <a:t>예</a:t>
            </a:r>
            <a:r>
              <a:rPr b="1" lang="ko-KR" sz="1350">
                <a:solidFill>
                  <a:srgbClr val="3E4349"/>
                </a:solidFill>
                <a:latin typeface="Nanum Gothic"/>
                <a:ea typeface="Nanum Gothic"/>
                <a:cs typeface="Nanum Gothic"/>
                <a:sym typeface="Nanum Gothic"/>
              </a:rPr>
              <a:t>쁘</a:t>
            </a:r>
            <a:r>
              <a:rPr b="1" lang="ko-KR" sz="1350">
                <a:solidFill>
                  <a:srgbClr val="3E4349"/>
                </a:solidFill>
                <a:latin typeface="Nanum Gothic"/>
                <a:ea typeface="Nanum Gothic"/>
                <a:cs typeface="Nanum Gothic"/>
                <a:sym typeface="Nanum Gothic"/>
              </a:rPr>
              <a:t>게 보이기</a:t>
            </a:r>
            <a:endParaRPr b="1" sz="1350">
              <a:solidFill>
                <a:srgbClr val="3E4349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b="1" sz="2050">
              <a:solidFill>
                <a:srgbClr val="3E4349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10" name="Google Shape;610;p60"/>
          <p:cNvSpPr/>
          <p:nvPr/>
        </p:nvSpPr>
        <p:spPr>
          <a:xfrm>
            <a:off x="186575" y="2154500"/>
            <a:ext cx="4376100" cy="2469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&gt;&gt; resp = requests.get(“</a:t>
            </a:r>
            <a:r>
              <a:rPr lang="ko-KR" u="sng">
                <a:solidFill>
                  <a:schemeClr val="hlink"/>
                </a:solidFill>
                <a:hlinkClick r:id="rId3"/>
              </a:rPr>
              <a:t>https://naver.com</a:t>
            </a:r>
            <a:r>
              <a:rPr lang="ko-KR"/>
              <a:t>”)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&gt;&gt; soup = BeautifulSoup(resp.content, ‘html.parser’)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&gt;&gt; print(soup.prettify())</a:t>
            </a:r>
            <a:endParaRPr b="1" sz="1300">
              <a:solidFill>
                <a:srgbClr val="3E4349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61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ko-KR"/>
              <a:t>soup.&lt;tag_name&gt;</a:t>
            </a:r>
            <a:endParaRPr/>
          </a:p>
        </p:txBody>
      </p:sp>
      <p:sp>
        <p:nvSpPr>
          <p:cNvPr id="616" name="Google Shape;616;p61"/>
          <p:cNvSpPr txBox="1"/>
          <p:nvPr>
            <p:ph idx="1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139700" rtl="0" algn="l"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-KR"/>
              <a:t>BeautifulSoup</a:t>
            </a:r>
            <a:endParaRPr/>
          </a:p>
          <a:p>
            <a:pPr indent="0" lvl="0" marL="1397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800"/>
              <a:buNone/>
            </a:pPr>
            <a:r>
              <a:t/>
            </a:r>
            <a:endParaRPr/>
          </a:p>
        </p:txBody>
      </p:sp>
      <p:sp>
        <p:nvSpPr>
          <p:cNvPr id="617" name="Google Shape;617;p61"/>
          <p:cNvSpPr txBox="1"/>
          <p:nvPr/>
        </p:nvSpPr>
        <p:spPr>
          <a:xfrm>
            <a:off x="177800" y="1071750"/>
            <a:ext cx="7290600" cy="7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50">
                <a:solidFill>
                  <a:srgbClr val="3E4349"/>
                </a:solidFill>
                <a:latin typeface="Nanum Gothic"/>
                <a:ea typeface="Nanum Gothic"/>
                <a:cs typeface="Nanum Gothic"/>
                <a:sym typeface="Nanum Gothic"/>
              </a:rPr>
              <a:t>soup.&lt;tag_name&gt; - 태</a:t>
            </a:r>
            <a:r>
              <a:rPr b="1" lang="ko-KR" sz="2050">
                <a:solidFill>
                  <a:srgbClr val="3E4349"/>
                </a:solidFill>
                <a:latin typeface="Nanum Gothic"/>
                <a:ea typeface="Nanum Gothic"/>
                <a:cs typeface="Nanum Gothic"/>
                <a:sym typeface="Nanum Gothic"/>
              </a:rPr>
              <a:t>그 이름으로 접근</a:t>
            </a:r>
            <a:endParaRPr b="1" sz="2050">
              <a:solidFill>
                <a:srgbClr val="3E4349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b="1" sz="2050">
              <a:solidFill>
                <a:srgbClr val="3E4349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18" name="Google Shape;618;p61"/>
          <p:cNvSpPr txBox="1"/>
          <p:nvPr/>
        </p:nvSpPr>
        <p:spPr>
          <a:xfrm>
            <a:off x="177800" y="1850850"/>
            <a:ext cx="7290600" cy="7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50">
                <a:solidFill>
                  <a:srgbClr val="3E4349"/>
                </a:solidFill>
                <a:latin typeface="Nanum Gothic"/>
                <a:ea typeface="Nanum Gothic"/>
                <a:cs typeface="Nanum Gothic"/>
                <a:sym typeface="Nanum Gothic"/>
              </a:rPr>
              <a:t>soup.&lt;tag_name&gt;.attrs - 태그</a:t>
            </a:r>
            <a:r>
              <a:rPr b="1" lang="ko-KR" sz="2050">
                <a:solidFill>
                  <a:srgbClr val="3E4349"/>
                </a:solidFill>
                <a:latin typeface="Nanum Gothic"/>
                <a:ea typeface="Nanum Gothic"/>
                <a:cs typeface="Nanum Gothic"/>
                <a:sym typeface="Nanum Gothic"/>
              </a:rPr>
              <a:t>의 속성 접근</a:t>
            </a:r>
            <a:endParaRPr b="1" sz="2050">
              <a:solidFill>
                <a:srgbClr val="3E4349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b="1" sz="2050">
              <a:solidFill>
                <a:srgbClr val="3E4349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ko-KR" sz="2050">
                <a:solidFill>
                  <a:srgbClr val="3E4349"/>
                </a:solidFill>
                <a:latin typeface="Nanum Gothic"/>
                <a:ea typeface="Nanum Gothic"/>
                <a:cs typeface="Nanum Gothic"/>
                <a:sym typeface="Nanum Gothic"/>
              </a:rPr>
              <a:t>&lt;tag&gt;.get(‘&lt;attrs 이름&gt;’) -  태그의 속성 가져오기</a:t>
            </a:r>
            <a:endParaRPr b="1" sz="2050">
              <a:solidFill>
                <a:srgbClr val="3E4349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b="1" sz="2050">
              <a:solidFill>
                <a:srgbClr val="3E4349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62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ko-KR"/>
              <a:t>find_all(), find()</a:t>
            </a:r>
            <a:endParaRPr/>
          </a:p>
        </p:txBody>
      </p:sp>
      <p:sp>
        <p:nvSpPr>
          <p:cNvPr id="624" name="Google Shape;624;p62"/>
          <p:cNvSpPr txBox="1"/>
          <p:nvPr>
            <p:ph idx="1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139700" rtl="0" algn="l"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-KR"/>
              <a:t>BeautifulSoup</a:t>
            </a:r>
            <a:endParaRPr/>
          </a:p>
          <a:p>
            <a:pPr indent="0" lvl="0" marL="1397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800"/>
              <a:buNone/>
            </a:pPr>
            <a:r>
              <a:t/>
            </a:r>
            <a:endParaRPr/>
          </a:p>
        </p:txBody>
      </p:sp>
      <p:sp>
        <p:nvSpPr>
          <p:cNvPr id="625" name="Google Shape;625;p62"/>
          <p:cNvSpPr txBox="1"/>
          <p:nvPr/>
        </p:nvSpPr>
        <p:spPr>
          <a:xfrm>
            <a:off x="177800" y="1071750"/>
            <a:ext cx="7290600" cy="7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50">
                <a:solidFill>
                  <a:srgbClr val="3E4349"/>
                </a:solidFill>
                <a:latin typeface="Nanum Gothic"/>
                <a:ea typeface="Nanum Gothic"/>
                <a:cs typeface="Nanum Gothic"/>
                <a:sym typeface="Nanum Gothic"/>
              </a:rPr>
              <a:t>soup.find(‘&lt;태그이</a:t>
            </a:r>
            <a:r>
              <a:rPr b="1" lang="ko-KR" sz="2050">
                <a:solidFill>
                  <a:srgbClr val="3E4349"/>
                </a:solidFill>
                <a:latin typeface="Nanum Gothic"/>
                <a:ea typeface="Nanum Gothic"/>
                <a:cs typeface="Nanum Gothic"/>
                <a:sym typeface="Nanum Gothic"/>
              </a:rPr>
              <a:t>름&gt;</a:t>
            </a:r>
            <a:r>
              <a:rPr b="1" lang="ko-KR" sz="2050">
                <a:solidFill>
                  <a:srgbClr val="3E4349"/>
                </a:solidFill>
                <a:latin typeface="Nanum Gothic"/>
                <a:ea typeface="Nanum Gothic"/>
                <a:cs typeface="Nanum Gothic"/>
                <a:sym typeface="Nanum Gothic"/>
              </a:rPr>
              <a:t>’, ‘속성’) - 태</a:t>
            </a:r>
            <a:r>
              <a:rPr b="1" lang="ko-KR" sz="2050">
                <a:solidFill>
                  <a:srgbClr val="3E4349"/>
                </a:solidFill>
                <a:latin typeface="Nanum Gothic"/>
                <a:ea typeface="Nanum Gothic"/>
                <a:cs typeface="Nanum Gothic"/>
                <a:sym typeface="Nanum Gothic"/>
              </a:rPr>
              <a:t>그 찾기 (가장 빠른 한 개)</a:t>
            </a:r>
            <a:r>
              <a:rPr b="1" lang="ko-KR" sz="2050">
                <a:solidFill>
                  <a:srgbClr val="3E4349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endParaRPr b="1" sz="2050">
              <a:solidFill>
                <a:srgbClr val="3E4349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b="1" sz="2050">
              <a:solidFill>
                <a:srgbClr val="3E4349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26" name="Google Shape;626;p62"/>
          <p:cNvSpPr txBox="1"/>
          <p:nvPr/>
        </p:nvSpPr>
        <p:spPr>
          <a:xfrm>
            <a:off x="177800" y="1850850"/>
            <a:ext cx="7290600" cy="7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50">
                <a:solidFill>
                  <a:srgbClr val="3E4349"/>
                </a:solidFill>
                <a:latin typeface="Nanum Gothic"/>
                <a:ea typeface="Nanum Gothic"/>
                <a:cs typeface="Nanum Gothic"/>
                <a:sym typeface="Nanum Gothic"/>
              </a:rPr>
              <a:t>soup.find_all</a:t>
            </a:r>
            <a:r>
              <a:rPr b="1" lang="ko-KR" sz="2050">
                <a:solidFill>
                  <a:srgbClr val="3E4349"/>
                </a:solidFill>
                <a:latin typeface="Nanum Gothic"/>
                <a:ea typeface="Nanum Gothic"/>
                <a:cs typeface="Nanum Gothic"/>
                <a:sym typeface="Nanum Gothic"/>
              </a:rPr>
              <a:t>(‘&lt;태그이름&gt;’, ‘속성’, recursive=True) - 태그 찾기 (전체 - list) </a:t>
            </a:r>
            <a:endParaRPr b="1" sz="2050">
              <a:solidFill>
                <a:srgbClr val="3E4349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b="1" sz="2050">
              <a:solidFill>
                <a:srgbClr val="3E4349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63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ko-KR"/>
              <a:t>그 외 - </a:t>
            </a:r>
            <a:r>
              <a:rPr lang="ko-KR"/>
              <a:t>descendants, parent(s), sibling(s)</a:t>
            </a:r>
            <a:endParaRPr/>
          </a:p>
        </p:txBody>
      </p:sp>
      <p:sp>
        <p:nvSpPr>
          <p:cNvPr id="632" name="Google Shape;632;p63"/>
          <p:cNvSpPr txBox="1"/>
          <p:nvPr>
            <p:ph idx="1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139700" rtl="0" algn="l"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-KR"/>
              <a:t>BeautifulSoup</a:t>
            </a:r>
            <a:endParaRPr/>
          </a:p>
          <a:p>
            <a:pPr indent="0" lvl="0" marL="1397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800"/>
              <a:buNone/>
            </a:pPr>
            <a:r>
              <a:t/>
            </a:r>
            <a:endParaRPr/>
          </a:p>
        </p:txBody>
      </p:sp>
      <p:sp>
        <p:nvSpPr>
          <p:cNvPr id="633" name="Google Shape;633;p63"/>
          <p:cNvSpPr txBox="1"/>
          <p:nvPr/>
        </p:nvSpPr>
        <p:spPr>
          <a:xfrm>
            <a:off x="177800" y="1071750"/>
            <a:ext cx="7290600" cy="7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50">
                <a:solidFill>
                  <a:srgbClr val="3E4349"/>
                </a:solidFill>
                <a:latin typeface="Nanum Gothic"/>
                <a:ea typeface="Nanum Gothic"/>
                <a:cs typeface="Nanum Gothic"/>
                <a:sym typeface="Nanum Gothic"/>
              </a:rPr>
              <a:t>soup.descendants - 자손들 (generator)</a:t>
            </a:r>
            <a:endParaRPr b="1" sz="2050">
              <a:solidFill>
                <a:srgbClr val="3E4349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b="1" sz="2050">
              <a:solidFill>
                <a:srgbClr val="3E4349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34" name="Google Shape;634;p63"/>
          <p:cNvSpPr txBox="1"/>
          <p:nvPr/>
        </p:nvSpPr>
        <p:spPr>
          <a:xfrm>
            <a:off x="177800" y="1490275"/>
            <a:ext cx="7290600" cy="7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50">
                <a:solidFill>
                  <a:srgbClr val="3E4349"/>
                </a:solidFill>
                <a:latin typeface="Nanum Gothic"/>
                <a:ea typeface="Nanum Gothic"/>
                <a:cs typeface="Nanum Gothic"/>
                <a:sym typeface="Nanum Gothic"/>
              </a:rPr>
              <a:t>soup.parent - 부모 태그</a:t>
            </a:r>
            <a:endParaRPr b="1" sz="2050">
              <a:solidFill>
                <a:srgbClr val="3E4349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ko-KR" sz="2050">
                <a:solidFill>
                  <a:srgbClr val="3E4349"/>
                </a:solidFill>
                <a:latin typeface="Nanum Gothic"/>
                <a:ea typeface="Nanum Gothic"/>
                <a:cs typeface="Nanum Gothic"/>
                <a:sym typeface="Nanum Gothic"/>
              </a:rPr>
              <a:t>soup.parents - 조상 태그(재귀적으로 호출)</a:t>
            </a:r>
            <a:endParaRPr b="1" sz="2050">
              <a:solidFill>
                <a:srgbClr val="3E4349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b="1" sz="2050">
              <a:solidFill>
                <a:srgbClr val="3E4349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050">
              <a:solidFill>
                <a:srgbClr val="3E4349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b="1" sz="2050">
              <a:solidFill>
                <a:srgbClr val="3E4349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b="1" sz="2050">
              <a:solidFill>
                <a:srgbClr val="3E4349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64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ko-KR"/>
              <a:t>그 외 - Sibling(s)</a:t>
            </a:r>
            <a:endParaRPr/>
          </a:p>
        </p:txBody>
      </p:sp>
      <p:sp>
        <p:nvSpPr>
          <p:cNvPr id="640" name="Google Shape;640;p64"/>
          <p:cNvSpPr txBox="1"/>
          <p:nvPr>
            <p:ph idx="1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139700" rtl="0" algn="l"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-KR"/>
              <a:t>BeautifulSoup</a:t>
            </a:r>
            <a:endParaRPr/>
          </a:p>
          <a:p>
            <a:pPr indent="0" lvl="0" marL="1397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800"/>
              <a:buNone/>
            </a:pPr>
            <a:r>
              <a:t/>
            </a:r>
            <a:endParaRPr/>
          </a:p>
        </p:txBody>
      </p:sp>
      <p:sp>
        <p:nvSpPr>
          <p:cNvPr id="641" name="Google Shape;641;p64"/>
          <p:cNvSpPr txBox="1"/>
          <p:nvPr/>
        </p:nvSpPr>
        <p:spPr>
          <a:xfrm>
            <a:off x="926675" y="1012325"/>
            <a:ext cx="7290600" cy="32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65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33375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50"/>
              <a:buFont typeface="Nanum Gothic"/>
              <a:buAutoNum type="arabicPeriod"/>
            </a:pPr>
            <a:r>
              <a:rPr b="1" lang="ko-KR" sz="165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다음 형제 찾기</a:t>
            </a:r>
            <a:endParaRPr b="1" sz="165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AutoNum type="alphaLcPeriod"/>
            </a:pPr>
            <a:r>
              <a:rPr b="1" lang="ko-KR"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find_next_siblings()</a:t>
            </a:r>
            <a:endParaRPr b="1" sz="18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AutoNum type="alphaLcPeriod"/>
            </a:pPr>
            <a:r>
              <a:rPr b="1" lang="ko-KR"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find_next_sibling()</a:t>
            </a:r>
            <a:endParaRPr b="1" sz="18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33375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50"/>
              <a:buFont typeface="Nanum Gothic"/>
              <a:buAutoNum type="arabicPeriod"/>
            </a:pPr>
            <a:r>
              <a:rPr b="1" lang="ko-KR" sz="165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이전 형제 찾기</a:t>
            </a:r>
            <a:endParaRPr b="1" sz="165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AutoNum type="alphaLcPeriod"/>
            </a:pPr>
            <a:r>
              <a:rPr b="1" lang="ko-KR"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find_previoius_siblings()</a:t>
            </a:r>
            <a:endParaRPr b="1" sz="18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AutoNum type="alphaLcPeriod"/>
            </a:pPr>
            <a:r>
              <a:rPr b="1" lang="ko-KR"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find_previous_sibling()</a:t>
            </a:r>
            <a:endParaRPr b="1" sz="18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t/>
            </a:r>
            <a:endParaRPr b="1" sz="2350">
              <a:solidFill>
                <a:srgbClr val="3E4349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65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ko-KR"/>
              <a:t>CSS SELECTOR(선택자)</a:t>
            </a:r>
            <a:endParaRPr/>
          </a:p>
        </p:txBody>
      </p:sp>
      <p:sp>
        <p:nvSpPr>
          <p:cNvPr id="647" name="Google Shape;647;p65"/>
          <p:cNvSpPr txBox="1"/>
          <p:nvPr>
            <p:ph idx="1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139700" rtl="0" algn="l"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-KR"/>
              <a:t>BeautifulSoup</a:t>
            </a:r>
            <a:endParaRPr/>
          </a:p>
          <a:p>
            <a:pPr indent="0" lvl="0" marL="1397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800"/>
              <a:buNone/>
            </a:pPr>
            <a:r>
              <a:t/>
            </a:r>
            <a:endParaRPr/>
          </a:p>
        </p:txBody>
      </p:sp>
      <p:sp>
        <p:nvSpPr>
          <p:cNvPr id="648" name="Google Shape;648;p65"/>
          <p:cNvSpPr txBox="1"/>
          <p:nvPr/>
        </p:nvSpPr>
        <p:spPr>
          <a:xfrm>
            <a:off x="177800" y="1178100"/>
            <a:ext cx="7290600" cy="7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t/>
            </a:r>
            <a:endParaRPr b="1" sz="2350">
              <a:solidFill>
                <a:srgbClr val="3E4349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49" name="Google Shape;649;p65"/>
          <p:cNvSpPr txBox="1"/>
          <p:nvPr/>
        </p:nvSpPr>
        <p:spPr>
          <a:xfrm>
            <a:off x="177800" y="1071750"/>
            <a:ext cx="7290600" cy="7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50">
                <a:solidFill>
                  <a:srgbClr val="3E4349"/>
                </a:solidFill>
                <a:latin typeface="Nanum Gothic"/>
                <a:ea typeface="Nanum Gothic"/>
                <a:cs typeface="Nanum Gothic"/>
                <a:sym typeface="Nanum Gothic"/>
              </a:rPr>
              <a:t>soup.select(“&lt;css selector&gt;”)</a:t>
            </a:r>
            <a:endParaRPr b="1" sz="1350">
              <a:solidFill>
                <a:srgbClr val="3E4349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b="1" sz="2050">
              <a:solidFill>
                <a:srgbClr val="3E4349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50" name="Google Shape;650;p65"/>
          <p:cNvSpPr txBox="1"/>
          <p:nvPr/>
        </p:nvSpPr>
        <p:spPr>
          <a:xfrm>
            <a:off x="177800" y="2945250"/>
            <a:ext cx="4178400" cy="14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>
                <a:latin typeface="Nanum Gothic"/>
                <a:ea typeface="Nanum Gothic"/>
                <a:cs typeface="Nanum Gothic"/>
                <a:sym typeface="Nanum Gothic"/>
              </a:rPr>
              <a:t>CSS SELECTOR의 대표적인 두개!</a:t>
            </a:r>
            <a:endParaRPr sz="17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Nanum Gothic"/>
              <a:buAutoNum type="arabicPeriod"/>
            </a:pPr>
            <a:r>
              <a:rPr lang="ko-KR" sz="1700">
                <a:latin typeface="Nanum Gothic"/>
                <a:ea typeface="Nanum Gothic"/>
                <a:cs typeface="Nanum Gothic"/>
                <a:sym typeface="Nanum Gothic"/>
              </a:rPr>
              <a:t>Tag: HTML TAG</a:t>
            </a:r>
            <a:endParaRPr sz="17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Nanum Gothic"/>
              <a:buAutoNum type="arabicPeriod"/>
            </a:pPr>
            <a:r>
              <a:rPr lang="ko-KR" sz="1700">
                <a:latin typeface="Nanum Gothic"/>
                <a:ea typeface="Nanum Gothic"/>
                <a:cs typeface="Nanum Gothic"/>
                <a:sym typeface="Nanum Gothic"/>
              </a:rPr>
              <a:t>class와 id</a:t>
            </a:r>
            <a:endParaRPr sz="17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Font typeface="Nanum Gothic"/>
              <a:buAutoNum type="alphaLcPeriod"/>
            </a:pPr>
            <a:r>
              <a:rPr lang="ko-KR" sz="1700">
                <a:latin typeface="Nanum Gothic"/>
                <a:ea typeface="Nanum Gothic"/>
                <a:cs typeface="Nanum Gothic"/>
                <a:sym typeface="Nanum Gothic"/>
              </a:rPr>
              <a:t>속성값들</a:t>
            </a:r>
            <a:endParaRPr sz="17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Font typeface="Nanum Gothic"/>
              <a:buAutoNum type="alphaLcPeriod"/>
            </a:pPr>
            <a:r>
              <a:rPr lang="ko-KR" sz="1700">
                <a:latin typeface="Nanum Gothic"/>
                <a:ea typeface="Nanum Gothic"/>
                <a:cs typeface="Nanum Gothic"/>
                <a:sym typeface="Nanum Gothic"/>
              </a:rPr>
              <a:t>계층관계 </a:t>
            </a:r>
            <a:endParaRPr sz="17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651" name="Google Shape;651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800" y="1593300"/>
            <a:ext cx="6924675" cy="1200150"/>
          </a:xfrm>
          <a:prstGeom prst="rect">
            <a:avLst/>
          </a:prstGeom>
          <a:noFill/>
          <a:ln>
            <a:noFill/>
          </a:ln>
        </p:spPr>
      </p:pic>
      <p:sp>
        <p:nvSpPr>
          <p:cNvPr id="652" name="Google Shape;652;p65"/>
          <p:cNvSpPr/>
          <p:nvPr/>
        </p:nvSpPr>
        <p:spPr>
          <a:xfrm>
            <a:off x="318275" y="1599950"/>
            <a:ext cx="2056500" cy="1590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3" name="Google Shape;653;p65"/>
          <p:cNvSpPr/>
          <p:nvPr/>
        </p:nvSpPr>
        <p:spPr>
          <a:xfrm>
            <a:off x="318275" y="1907500"/>
            <a:ext cx="2767800" cy="1590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4" name="Google Shape;654;p65"/>
          <p:cNvSpPr txBox="1"/>
          <p:nvPr/>
        </p:nvSpPr>
        <p:spPr>
          <a:xfrm>
            <a:off x="4539125" y="3349825"/>
            <a:ext cx="3924000" cy="14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900">
                <a:latin typeface="Nanum Gothic"/>
                <a:ea typeface="Nanum Gothic"/>
                <a:cs typeface="Nanum Gothic"/>
                <a:sym typeface="Nanum Gothic"/>
              </a:rPr>
              <a:t>class는 </a:t>
            </a:r>
            <a:r>
              <a:rPr b="1" lang="ko-KR" sz="3000">
                <a:latin typeface="Nanum Gothic"/>
                <a:ea typeface="Nanum Gothic"/>
                <a:cs typeface="Nanum Gothic"/>
                <a:sym typeface="Nanum Gothic"/>
              </a:rPr>
              <a:t>.</a:t>
            </a:r>
            <a:r>
              <a:rPr lang="ko-KR" sz="1900">
                <a:latin typeface="Nanum Gothic"/>
                <a:ea typeface="Nanum Gothic"/>
                <a:cs typeface="Nanum Gothic"/>
                <a:sym typeface="Nanum Gothic"/>
              </a:rPr>
              <a:t>(온점)</a:t>
            </a:r>
            <a:endParaRPr sz="19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900">
                <a:latin typeface="Nanum Gothic"/>
                <a:ea typeface="Nanum Gothic"/>
                <a:cs typeface="Nanum Gothic"/>
                <a:sym typeface="Nanum Gothic"/>
              </a:rPr>
              <a:t>id는 </a:t>
            </a:r>
            <a:r>
              <a:rPr b="1" lang="ko-KR" sz="2400">
                <a:latin typeface="Nanum Gothic"/>
                <a:ea typeface="Nanum Gothic"/>
                <a:cs typeface="Nanum Gothic"/>
                <a:sym typeface="Nanum Gothic"/>
              </a:rPr>
              <a:t>#</a:t>
            </a:r>
            <a:endParaRPr b="1" sz="24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9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계층관계는 </a:t>
            </a:r>
            <a:r>
              <a:rPr b="1" lang="ko-KR" sz="2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공백 or ‘&gt;’</a:t>
            </a:r>
            <a:endParaRPr b="1" sz="24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55" name="Google Shape;655;p65"/>
          <p:cNvSpPr/>
          <p:nvPr/>
        </p:nvSpPr>
        <p:spPr>
          <a:xfrm>
            <a:off x="2869500" y="3710200"/>
            <a:ext cx="1291200" cy="645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66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ko-KR"/>
              <a:t>CSS SELECTOR(선택자)</a:t>
            </a:r>
            <a:endParaRPr/>
          </a:p>
        </p:txBody>
      </p:sp>
      <p:sp>
        <p:nvSpPr>
          <p:cNvPr id="661" name="Google Shape;661;p66"/>
          <p:cNvSpPr txBox="1"/>
          <p:nvPr>
            <p:ph idx="1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139700" rtl="0" algn="l"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-KR"/>
              <a:t>BeautifulSoup</a:t>
            </a:r>
            <a:endParaRPr/>
          </a:p>
          <a:p>
            <a:pPr indent="0" lvl="0" marL="1397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800"/>
              <a:buNone/>
            </a:pPr>
            <a:r>
              <a:t/>
            </a:r>
            <a:endParaRPr/>
          </a:p>
        </p:txBody>
      </p:sp>
      <p:sp>
        <p:nvSpPr>
          <p:cNvPr id="662" name="Google Shape;662;p66"/>
          <p:cNvSpPr txBox="1"/>
          <p:nvPr/>
        </p:nvSpPr>
        <p:spPr>
          <a:xfrm>
            <a:off x="177800" y="1178100"/>
            <a:ext cx="7290600" cy="7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t/>
            </a:r>
            <a:endParaRPr b="1" sz="2350">
              <a:solidFill>
                <a:srgbClr val="3E4349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63" name="Google Shape;663;p66"/>
          <p:cNvSpPr txBox="1"/>
          <p:nvPr/>
        </p:nvSpPr>
        <p:spPr>
          <a:xfrm>
            <a:off x="177800" y="1071750"/>
            <a:ext cx="7290600" cy="7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50">
                <a:solidFill>
                  <a:srgbClr val="3E4349"/>
                </a:solidFill>
                <a:latin typeface="Nanum Gothic"/>
                <a:ea typeface="Nanum Gothic"/>
                <a:cs typeface="Nanum Gothic"/>
                <a:sym typeface="Nanum Gothic"/>
              </a:rPr>
              <a:t>soup.select(“&lt;css selector&gt;”)</a:t>
            </a:r>
            <a:endParaRPr b="1" sz="1350">
              <a:solidFill>
                <a:srgbClr val="3E4349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b="1" sz="2050">
              <a:solidFill>
                <a:srgbClr val="3E4349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64" name="Google Shape;664;p66"/>
          <p:cNvSpPr txBox="1"/>
          <p:nvPr/>
        </p:nvSpPr>
        <p:spPr>
          <a:xfrm>
            <a:off x="177800" y="2945250"/>
            <a:ext cx="4178400" cy="14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>
                <a:latin typeface="Nanum Gothic"/>
                <a:ea typeface="Nanum Gothic"/>
                <a:cs typeface="Nanum Gothic"/>
                <a:sym typeface="Nanum Gothic"/>
              </a:rPr>
              <a:t>CSS SELECTOR의 대표적인 두개!</a:t>
            </a:r>
            <a:endParaRPr sz="17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Nanum Gothic"/>
              <a:buAutoNum type="arabicPeriod"/>
            </a:pPr>
            <a:r>
              <a:rPr lang="ko-KR" sz="1700">
                <a:latin typeface="Nanum Gothic"/>
                <a:ea typeface="Nanum Gothic"/>
                <a:cs typeface="Nanum Gothic"/>
                <a:sym typeface="Nanum Gothic"/>
              </a:rPr>
              <a:t>Tag: HTML TAG</a:t>
            </a:r>
            <a:endParaRPr sz="17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Nanum Gothic"/>
              <a:buAutoNum type="arabicPeriod"/>
            </a:pPr>
            <a:r>
              <a:rPr lang="ko-KR" sz="1700">
                <a:latin typeface="Nanum Gothic"/>
                <a:ea typeface="Nanum Gothic"/>
                <a:cs typeface="Nanum Gothic"/>
                <a:sym typeface="Nanum Gothic"/>
              </a:rPr>
              <a:t>class와 id</a:t>
            </a:r>
            <a:endParaRPr sz="17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Font typeface="Nanum Gothic"/>
              <a:buAutoNum type="alphaLcPeriod"/>
            </a:pPr>
            <a:r>
              <a:rPr lang="ko-KR" sz="1700">
                <a:latin typeface="Nanum Gothic"/>
                <a:ea typeface="Nanum Gothic"/>
                <a:cs typeface="Nanum Gothic"/>
                <a:sym typeface="Nanum Gothic"/>
              </a:rPr>
              <a:t>속성값들</a:t>
            </a:r>
            <a:endParaRPr sz="17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Font typeface="Nanum Gothic"/>
              <a:buAutoNum type="alphaLcPeriod"/>
            </a:pPr>
            <a:r>
              <a:rPr lang="ko-KR" sz="1700">
                <a:latin typeface="Nanum Gothic"/>
                <a:ea typeface="Nanum Gothic"/>
                <a:cs typeface="Nanum Gothic"/>
                <a:sym typeface="Nanum Gothic"/>
              </a:rPr>
              <a:t>계층관계 </a:t>
            </a:r>
            <a:endParaRPr sz="17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665" name="Google Shape;665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800" y="1593300"/>
            <a:ext cx="6924675" cy="1200150"/>
          </a:xfrm>
          <a:prstGeom prst="rect">
            <a:avLst/>
          </a:prstGeom>
          <a:noFill/>
          <a:ln>
            <a:noFill/>
          </a:ln>
        </p:spPr>
      </p:pic>
      <p:sp>
        <p:nvSpPr>
          <p:cNvPr id="666" name="Google Shape;666;p66"/>
          <p:cNvSpPr/>
          <p:nvPr/>
        </p:nvSpPr>
        <p:spPr>
          <a:xfrm>
            <a:off x="318275" y="1599950"/>
            <a:ext cx="2056500" cy="1590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7" name="Google Shape;667;p66"/>
          <p:cNvSpPr/>
          <p:nvPr/>
        </p:nvSpPr>
        <p:spPr>
          <a:xfrm>
            <a:off x="318275" y="1907500"/>
            <a:ext cx="2767800" cy="1590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8" name="Google Shape;668;p66"/>
          <p:cNvSpPr txBox="1"/>
          <p:nvPr/>
        </p:nvSpPr>
        <p:spPr>
          <a:xfrm>
            <a:off x="3414975" y="1460125"/>
            <a:ext cx="5451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rgbClr val="FF0000"/>
                </a:solidFill>
                <a:latin typeface="Nanum Gothic"/>
                <a:ea typeface="Nanum Gothic"/>
                <a:cs typeface="Nanum Gothic"/>
                <a:sym typeface="Nanum Gothic"/>
              </a:rPr>
              <a:t>soup. select(‘div.wrap’)  # or soup.select(.wrap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) 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=soup.select(‘div#PM_ID_ct’) = soup.select(‘#PM_ID_ct’)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69" name="Google Shape;669;p66"/>
          <p:cNvSpPr txBox="1"/>
          <p:nvPr/>
        </p:nvSpPr>
        <p:spPr>
          <a:xfrm>
            <a:off x="4539125" y="3349825"/>
            <a:ext cx="3924000" cy="14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900">
                <a:latin typeface="Nanum Gothic"/>
                <a:ea typeface="Nanum Gothic"/>
                <a:cs typeface="Nanum Gothic"/>
                <a:sym typeface="Nanum Gothic"/>
              </a:rPr>
              <a:t>class는 </a:t>
            </a:r>
            <a:r>
              <a:rPr b="1" lang="ko-KR" sz="3000">
                <a:latin typeface="Nanum Gothic"/>
                <a:ea typeface="Nanum Gothic"/>
                <a:cs typeface="Nanum Gothic"/>
                <a:sym typeface="Nanum Gothic"/>
              </a:rPr>
              <a:t>.</a:t>
            </a:r>
            <a:r>
              <a:rPr lang="ko-KR" sz="1900">
                <a:latin typeface="Nanum Gothic"/>
                <a:ea typeface="Nanum Gothic"/>
                <a:cs typeface="Nanum Gothic"/>
                <a:sym typeface="Nanum Gothic"/>
              </a:rPr>
              <a:t>(온점)</a:t>
            </a:r>
            <a:endParaRPr sz="19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900">
                <a:latin typeface="Nanum Gothic"/>
                <a:ea typeface="Nanum Gothic"/>
                <a:cs typeface="Nanum Gothic"/>
                <a:sym typeface="Nanum Gothic"/>
              </a:rPr>
              <a:t>id는 </a:t>
            </a:r>
            <a:r>
              <a:rPr b="1" lang="ko-KR" sz="2400">
                <a:latin typeface="Nanum Gothic"/>
                <a:ea typeface="Nanum Gothic"/>
                <a:cs typeface="Nanum Gothic"/>
                <a:sym typeface="Nanum Gothic"/>
              </a:rPr>
              <a:t>#</a:t>
            </a:r>
            <a:endParaRPr b="1" sz="24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9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계층관계는 </a:t>
            </a:r>
            <a:r>
              <a:rPr b="1" lang="ko-KR" sz="2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공백 or ‘&gt;’</a:t>
            </a:r>
            <a:endParaRPr b="1" sz="24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70" name="Google Shape;670;p66"/>
          <p:cNvSpPr/>
          <p:nvPr/>
        </p:nvSpPr>
        <p:spPr>
          <a:xfrm>
            <a:off x="2869500" y="3710200"/>
            <a:ext cx="1291200" cy="645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3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ko-KR"/>
              <a:t>크롤링 사례(2)</a:t>
            </a:r>
            <a:endParaRPr/>
          </a:p>
        </p:txBody>
      </p:sp>
      <p:sp>
        <p:nvSpPr>
          <p:cNvPr id="92" name="Google Shape;92;p13"/>
          <p:cNvSpPr txBox="1"/>
          <p:nvPr>
            <p:ph idx="1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800"/>
              <a:buNone/>
            </a:pPr>
            <a:r>
              <a:rPr lang="ko-KR"/>
              <a:t>데이터 수집</a:t>
            </a:r>
            <a:endParaRPr/>
          </a:p>
        </p:txBody>
      </p:sp>
      <p:sp>
        <p:nvSpPr>
          <p:cNvPr id="93" name="Google Shape;93;p13"/>
          <p:cNvSpPr txBox="1"/>
          <p:nvPr/>
        </p:nvSpPr>
        <p:spPr>
          <a:xfrm>
            <a:off x="500317" y="876132"/>
            <a:ext cx="40371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anum Gothic"/>
              <a:buNone/>
            </a:pPr>
            <a:r>
              <a:rPr b="1" i="0" lang="ko-KR" sz="16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메타사이트</a:t>
            </a:r>
            <a:endParaRPr b="1" i="0" sz="1600" u="none" cap="none" strike="no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94" name="Google Shape;94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1560" y="1347614"/>
            <a:ext cx="3844644" cy="2950003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03140" y="1322303"/>
            <a:ext cx="3996555" cy="29753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67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ko-KR"/>
              <a:t>CSS SELECTOR(선택자)</a:t>
            </a:r>
            <a:endParaRPr/>
          </a:p>
        </p:txBody>
      </p:sp>
      <p:sp>
        <p:nvSpPr>
          <p:cNvPr id="676" name="Google Shape;676;p67"/>
          <p:cNvSpPr txBox="1"/>
          <p:nvPr>
            <p:ph idx="1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139700" rtl="0" algn="l"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-KR"/>
              <a:t>BeautifulSoup</a:t>
            </a:r>
            <a:endParaRPr/>
          </a:p>
          <a:p>
            <a:pPr indent="0" lvl="0" marL="1397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800"/>
              <a:buNone/>
            </a:pPr>
            <a:r>
              <a:t/>
            </a:r>
            <a:endParaRPr/>
          </a:p>
        </p:txBody>
      </p:sp>
      <p:sp>
        <p:nvSpPr>
          <p:cNvPr id="677" name="Google Shape;677;p67"/>
          <p:cNvSpPr txBox="1"/>
          <p:nvPr/>
        </p:nvSpPr>
        <p:spPr>
          <a:xfrm>
            <a:off x="177800" y="1178100"/>
            <a:ext cx="7290600" cy="7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t/>
            </a:r>
            <a:endParaRPr b="1" sz="2350">
              <a:solidFill>
                <a:srgbClr val="3E4349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78" name="Google Shape;678;p67"/>
          <p:cNvSpPr txBox="1"/>
          <p:nvPr/>
        </p:nvSpPr>
        <p:spPr>
          <a:xfrm>
            <a:off x="177800" y="979850"/>
            <a:ext cx="8401800" cy="7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50">
                <a:solidFill>
                  <a:srgbClr val="3E4349"/>
                </a:solidFill>
                <a:latin typeface="Nanum Gothic"/>
                <a:ea typeface="Nanum Gothic"/>
                <a:cs typeface="Nanum Gothic"/>
                <a:sym typeface="Nanum Gothic"/>
              </a:rPr>
              <a:t>soup.select(“&lt;css selector&gt;”) // soup.select_one(“&lt;css selector&gt;”)</a:t>
            </a:r>
            <a:endParaRPr b="1" sz="1350">
              <a:solidFill>
                <a:srgbClr val="3E4349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b="1" sz="2050">
              <a:solidFill>
                <a:srgbClr val="3E4349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79" name="Google Shape;679;p67"/>
          <p:cNvSpPr txBox="1"/>
          <p:nvPr/>
        </p:nvSpPr>
        <p:spPr>
          <a:xfrm>
            <a:off x="177800" y="2945250"/>
            <a:ext cx="4178400" cy="14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700">
                <a:latin typeface="Nanum Gothic"/>
                <a:ea typeface="Nanum Gothic"/>
                <a:cs typeface="Nanum Gothic"/>
                <a:sym typeface="Nanum Gothic"/>
              </a:rPr>
              <a:t>CSS SELECTOR의 대표적인 두개!</a:t>
            </a:r>
            <a:endParaRPr b="1" sz="17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Nanum Gothic"/>
              <a:buAutoNum type="arabicPeriod"/>
            </a:pPr>
            <a:r>
              <a:rPr lang="ko-KR" sz="1700">
                <a:latin typeface="Nanum Gothic"/>
                <a:ea typeface="Nanum Gothic"/>
                <a:cs typeface="Nanum Gothic"/>
                <a:sym typeface="Nanum Gothic"/>
              </a:rPr>
              <a:t>Tag: HTML TAG</a:t>
            </a:r>
            <a:endParaRPr sz="17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Nanum Gothic"/>
              <a:buAutoNum type="arabicPeriod"/>
            </a:pPr>
            <a:r>
              <a:rPr lang="ko-KR" sz="1700">
                <a:latin typeface="Nanum Gothic"/>
                <a:ea typeface="Nanum Gothic"/>
                <a:cs typeface="Nanum Gothic"/>
                <a:sym typeface="Nanum Gothic"/>
              </a:rPr>
              <a:t>class와 id</a:t>
            </a:r>
            <a:endParaRPr sz="17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Font typeface="Nanum Gothic"/>
              <a:buAutoNum type="alphaLcPeriod"/>
            </a:pPr>
            <a:r>
              <a:rPr lang="ko-KR" sz="1700">
                <a:latin typeface="Nanum Gothic"/>
                <a:ea typeface="Nanum Gothic"/>
                <a:cs typeface="Nanum Gothic"/>
                <a:sym typeface="Nanum Gothic"/>
              </a:rPr>
              <a:t>속성값들</a:t>
            </a:r>
            <a:endParaRPr sz="17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Font typeface="Nanum Gothic"/>
              <a:buAutoNum type="alphaLcPeriod"/>
            </a:pPr>
            <a:r>
              <a:rPr lang="ko-KR" sz="1700">
                <a:latin typeface="Nanum Gothic"/>
                <a:ea typeface="Nanum Gothic"/>
                <a:cs typeface="Nanum Gothic"/>
                <a:sym typeface="Nanum Gothic"/>
              </a:rPr>
              <a:t>계층관계 </a:t>
            </a:r>
            <a:endParaRPr sz="17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680" name="Google Shape;680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800" y="1593300"/>
            <a:ext cx="6924675" cy="1200150"/>
          </a:xfrm>
          <a:prstGeom prst="rect">
            <a:avLst/>
          </a:prstGeom>
          <a:noFill/>
          <a:ln>
            <a:noFill/>
          </a:ln>
        </p:spPr>
      </p:pic>
      <p:sp>
        <p:nvSpPr>
          <p:cNvPr id="681" name="Google Shape;681;p67"/>
          <p:cNvSpPr/>
          <p:nvPr/>
        </p:nvSpPr>
        <p:spPr>
          <a:xfrm>
            <a:off x="318275" y="1599950"/>
            <a:ext cx="2056500" cy="1590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2" name="Google Shape;682;p67"/>
          <p:cNvSpPr/>
          <p:nvPr/>
        </p:nvSpPr>
        <p:spPr>
          <a:xfrm>
            <a:off x="318275" y="1907500"/>
            <a:ext cx="2767800" cy="159000"/>
          </a:xfrm>
          <a:prstGeom prst="rect">
            <a:avLst/>
          </a:prstGeom>
          <a:noFill/>
          <a:ln cap="flat" cmpd="sng" w="2857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3" name="Google Shape;683;p67"/>
          <p:cNvSpPr txBox="1"/>
          <p:nvPr/>
        </p:nvSpPr>
        <p:spPr>
          <a:xfrm>
            <a:off x="4539125" y="3349825"/>
            <a:ext cx="3924000" cy="14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900">
                <a:latin typeface="Nanum Gothic"/>
                <a:ea typeface="Nanum Gothic"/>
                <a:cs typeface="Nanum Gothic"/>
                <a:sym typeface="Nanum Gothic"/>
              </a:rPr>
              <a:t>class는 </a:t>
            </a:r>
            <a:r>
              <a:rPr b="1" lang="ko-KR" sz="3000">
                <a:latin typeface="Nanum Gothic"/>
                <a:ea typeface="Nanum Gothic"/>
                <a:cs typeface="Nanum Gothic"/>
                <a:sym typeface="Nanum Gothic"/>
              </a:rPr>
              <a:t>.</a:t>
            </a:r>
            <a:r>
              <a:rPr lang="ko-KR" sz="1900">
                <a:latin typeface="Nanum Gothic"/>
                <a:ea typeface="Nanum Gothic"/>
                <a:cs typeface="Nanum Gothic"/>
                <a:sym typeface="Nanum Gothic"/>
              </a:rPr>
              <a:t>(온점)</a:t>
            </a:r>
            <a:endParaRPr sz="19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900">
                <a:latin typeface="Nanum Gothic"/>
                <a:ea typeface="Nanum Gothic"/>
                <a:cs typeface="Nanum Gothic"/>
                <a:sym typeface="Nanum Gothic"/>
              </a:rPr>
              <a:t>id는 </a:t>
            </a:r>
            <a:r>
              <a:rPr b="1" lang="ko-KR" sz="2400">
                <a:latin typeface="Nanum Gothic"/>
                <a:ea typeface="Nanum Gothic"/>
                <a:cs typeface="Nanum Gothic"/>
                <a:sym typeface="Nanum Gothic"/>
              </a:rPr>
              <a:t>#</a:t>
            </a:r>
            <a:endParaRPr b="1" sz="24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9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계층관계는 </a:t>
            </a:r>
            <a:r>
              <a:rPr b="1" lang="ko-KR" sz="2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공백 or ‘&gt;’</a:t>
            </a:r>
            <a:endParaRPr b="1" sz="24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84" name="Google Shape;684;p67"/>
          <p:cNvSpPr txBox="1"/>
          <p:nvPr/>
        </p:nvSpPr>
        <p:spPr>
          <a:xfrm>
            <a:off x="3414975" y="1460125"/>
            <a:ext cx="5451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rgbClr val="FF0000"/>
                </a:solidFill>
                <a:latin typeface="Nanum Gothic"/>
                <a:ea typeface="Nanum Gothic"/>
                <a:cs typeface="Nanum Gothic"/>
                <a:sym typeface="Nanum Gothic"/>
              </a:rPr>
              <a:t>soup. select(‘div.wrap’)  # or soup.select(.wrap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)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85" name="Google Shape;685;p67"/>
          <p:cNvSpPr txBox="1"/>
          <p:nvPr/>
        </p:nvSpPr>
        <p:spPr>
          <a:xfrm>
            <a:off x="3414975" y="1803550"/>
            <a:ext cx="5451000" cy="99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rgbClr val="9900FF"/>
                </a:solidFill>
                <a:latin typeface="Nanum Gothic"/>
                <a:ea typeface="Nanum Gothic"/>
                <a:cs typeface="Nanum Gothic"/>
                <a:sym typeface="Nanum Gothic"/>
              </a:rPr>
              <a:t>soup. select(‘div.wrap&gt;div.header)  </a:t>
            </a:r>
            <a:endParaRPr b="1" sz="1600">
              <a:solidFill>
                <a:srgbClr val="9900F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9900F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rgbClr val="9900FF"/>
                </a:solidFill>
                <a:latin typeface="Nanum Gothic"/>
                <a:ea typeface="Nanum Gothic"/>
                <a:cs typeface="Nanum Gothic"/>
                <a:sym typeface="Nanum Gothic"/>
              </a:rPr>
              <a:t># or soup.select(‘div.wrap div.header)</a:t>
            </a:r>
            <a:endParaRPr b="1" sz="1600">
              <a:solidFill>
                <a:srgbClr val="9900F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86" name="Google Shape;686;p67"/>
          <p:cNvSpPr/>
          <p:nvPr/>
        </p:nvSpPr>
        <p:spPr>
          <a:xfrm>
            <a:off x="2869500" y="3710200"/>
            <a:ext cx="1291200" cy="645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68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ko-KR"/>
              <a:t>실</a:t>
            </a:r>
            <a:r>
              <a:rPr lang="ko-KR"/>
              <a:t>습1</a:t>
            </a:r>
            <a:endParaRPr/>
          </a:p>
        </p:txBody>
      </p:sp>
      <p:sp>
        <p:nvSpPr>
          <p:cNvPr id="692" name="Google Shape;692;p68"/>
          <p:cNvSpPr txBox="1"/>
          <p:nvPr>
            <p:ph idx="1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139700" rtl="0" algn="l"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-KR"/>
              <a:t>BeautifulSoup</a:t>
            </a:r>
            <a:endParaRPr/>
          </a:p>
          <a:p>
            <a:pPr indent="0" lvl="0" marL="1397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800"/>
              <a:buNone/>
            </a:pPr>
            <a:r>
              <a:t/>
            </a:r>
            <a:endParaRPr/>
          </a:p>
        </p:txBody>
      </p:sp>
      <p:sp>
        <p:nvSpPr>
          <p:cNvPr id="693" name="Google Shape;693;p68"/>
          <p:cNvSpPr txBox="1"/>
          <p:nvPr/>
        </p:nvSpPr>
        <p:spPr>
          <a:xfrm>
            <a:off x="456150" y="1122725"/>
            <a:ext cx="7690500" cy="33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latin typeface="Nanum Gothic"/>
                <a:ea typeface="Nanum Gothic"/>
                <a:cs typeface="Nanum Gothic"/>
                <a:sym typeface="Nanum Gothic"/>
              </a:rPr>
              <a:t>쌍용차 키워드로 네이버 뉴스 리스트 가져오기</a:t>
            </a:r>
            <a:endParaRPr b="1" sz="18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694" name="Google Shape;694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23725" y="1534375"/>
            <a:ext cx="3296500" cy="3563251"/>
          </a:xfrm>
          <a:prstGeom prst="rect">
            <a:avLst/>
          </a:prstGeom>
          <a:noFill/>
          <a:ln>
            <a:noFill/>
          </a:ln>
        </p:spPr>
      </p:pic>
      <p:sp>
        <p:nvSpPr>
          <p:cNvPr id="695" name="Google Shape;695;p68"/>
          <p:cNvSpPr/>
          <p:nvPr/>
        </p:nvSpPr>
        <p:spPr>
          <a:xfrm>
            <a:off x="2761300" y="2745325"/>
            <a:ext cx="3417900" cy="23238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69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ko-KR"/>
              <a:t>실습1</a:t>
            </a:r>
            <a:endParaRPr/>
          </a:p>
        </p:txBody>
      </p:sp>
      <p:sp>
        <p:nvSpPr>
          <p:cNvPr id="701" name="Google Shape;701;p69"/>
          <p:cNvSpPr txBox="1"/>
          <p:nvPr>
            <p:ph idx="1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139700" rtl="0" algn="l"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-KR"/>
              <a:t>BeautifulSoup</a:t>
            </a:r>
            <a:endParaRPr/>
          </a:p>
          <a:p>
            <a:pPr indent="0" lvl="0" marL="1397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800"/>
              <a:buNone/>
            </a:pPr>
            <a:r>
              <a:t/>
            </a:r>
            <a:endParaRPr/>
          </a:p>
        </p:txBody>
      </p:sp>
      <p:sp>
        <p:nvSpPr>
          <p:cNvPr id="702" name="Google Shape;702;p69"/>
          <p:cNvSpPr txBox="1"/>
          <p:nvPr/>
        </p:nvSpPr>
        <p:spPr>
          <a:xfrm>
            <a:off x="456150" y="1122725"/>
            <a:ext cx="7690500" cy="33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latin typeface="Nanum Gothic"/>
                <a:ea typeface="Nanum Gothic"/>
                <a:cs typeface="Nanum Gothic"/>
                <a:sym typeface="Nanum Gothic"/>
              </a:rPr>
              <a:t>쌍용차</a:t>
            </a:r>
            <a:r>
              <a:rPr b="1" lang="ko-KR" sz="1800">
                <a:latin typeface="Nanum Gothic"/>
                <a:ea typeface="Nanum Gothic"/>
                <a:cs typeface="Nanum Gothic"/>
                <a:sym typeface="Nanum Gothic"/>
              </a:rPr>
              <a:t> 키워드로 네이버 뉴스 리스트 가져오기</a:t>
            </a:r>
            <a:endParaRPr b="1" sz="18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900">
                <a:latin typeface="Nanum Gothic"/>
                <a:ea typeface="Nanum Gothic"/>
                <a:cs typeface="Nanum Gothic"/>
                <a:sym typeface="Nanum Gothic"/>
              </a:rPr>
              <a:t>[순서]</a:t>
            </a:r>
            <a:endParaRPr b="1" sz="19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Nanum Gothic"/>
              <a:buAutoNum type="arabicPeriod"/>
            </a:pPr>
            <a:r>
              <a:rPr b="1" lang="ko-KR" sz="1800">
                <a:latin typeface="Nanum Gothic"/>
                <a:ea typeface="Nanum Gothic"/>
                <a:cs typeface="Nanum Gothic"/>
                <a:sym typeface="Nanum Gothic"/>
              </a:rPr>
              <a:t>네이버 뉴스탭의 URL을 분석한다.</a:t>
            </a:r>
            <a:endParaRPr b="1" sz="18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Nanum Gothic"/>
              <a:buAutoNum type="arabicPeriod"/>
            </a:pPr>
            <a:r>
              <a:rPr b="1" lang="ko-KR" sz="1800">
                <a:latin typeface="Nanum Gothic"/>
                <a:ea typeface="Nanum Gothic"/>
                <a:cs typeface="Nanum Gothic"/>
                <a:sym typeface="Nanum Gothic"/>
              </a:rPr>
              <a:t>해당 URL에 Request를 보낸다.</a:t>
            </a:r>
            <a:endParaRPr b="1" sz="18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Nanum Gothic"/>
              <a:buAutoNum type="arabicPeriod"/>
            </a:pPr>
            <a:r>
              <a:rPr b="1" lang="ko-KR" sz="1800">
                <a:latin typeface="Nanum Gothic"/>
                <a:ea typeface="Nanum Gothic"/>
                <a:cs typeface="Nanum Gothic"/>
                <a:sym typeface="Nanum Gothic"/>
              </a:rPr>
              <a:t>Response를 분석한다</a:t>
            </a:r>
            <a:endParaRPr b="1" sz="18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Nanum Gothic"/>
              <a:buAutoNum type="arabicPeriod"/>
            </a:pPr>
            <a:r>
              <a:rPr b="1" lang="ko-KR" sz="1800">
                <a:latin typeface="Nanum Gothic"/>
                <a:ea typeface="Nanum Gothic"/>
                <a:cs typeface="Nanum Gothic"/>
                <a:sym typeface="Nanum Gothic"/>
              </a:rPr>
              <a:t>BeautifulSoup를 만든다.</a:t>
            </a:r>
            <a:endParaRPr b="1" sz="18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Nanum Gothic"/>
              <a:buAutoNum type="arabicPeriod"/>
            </a:pPr>
            <a:r>
              <a:rPr b="1" lang="ko-KR" sz="1800">
                <a:latin typeface="Nanum Gothic"/>
                <a:ea typeface="Nanum Gothic"/>
                <a:cs typeface="Nanum Gothic"/>
                <a:sym typeface="Nanum Gothic"/>
              </a:rPr>
              <a:t>문서 구조를 분석한다.</a:t>
            </a:r>
            <a:endParaRPr b="1" sz="18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Nanum Gothic"/>
              <a:buAutoNum type="arabicPeriod"/>
            </a:pPr>
            <a:r>
              <a:rPr b="1" lang="ko-KR" sz="1800">
                <a:latin typeface="Nanum Gothic"/>
                <a:ea typeface="Nanum Gothic"/>
                <a:cs typeface="Nanum Gothic"/>
                <a:sym typeface="Nanum Gothic"/>
              </a:rPr>
              <a:t>해당하는 문서에 원하는 값들을 뽑아서 저장한다.</a:t>
            </a:r>
            <a:endParaRPr b="1" sz="1800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p70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ko-KR"/>
              <a:t>연습문</a:t>
            </a:r>
            <a:r>
              <a:rPr lang="ko-KR"/>
              <a:t>제 2</a:t>
            </a:r>
            <a:endParaRPr/>
          </a:p>
        </p:txBody>
      </p:sp>
      <p:sp>
        <p:nvSpPr>
          <p:cNvPr id="708" name="Google Shape;708;p70"/>
          <p:cNvSpPr txBox="1"/>
          <p:nvPr>
            <p:ph idx="1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139700" rtl="0" algn="l"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-KR"/>
              <a:t>BeautifulSoup</a:t>
            </a:r>
            <a:endParaRPr/>
          </a:p>
          <a:p>
            <a:pPr indent="0" lvl="0" marL="1397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800"/>
              <a:buNone/>
            </a:pPr>
            <a:r>
              <a:t/>
            </a:r>
            <a:endParaRPr/>
          </a:p>
        </p:txBody>
      </p:sp>
      <p:sp>
        <p:nvSpPr>
          <p:cNvPr id="709" name="Google Shape;709;p70"/>
          <p:cNvSpPr txBox="1"/>
          <p:nvPr/>
        </p:nvSpPr>
        <p:spPr>
          <a:xfrm>
            <a:off x="456150" y="1122725"/>
            <a:ext cx="7690500" cy="33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latin typeface="Nanum Gothic"/>
                <a:ea typeface="Nanum Gothic"/>
                <a:cs typeface="Nanum Gothic"/>
                <a:sym typeface="Nanum Gothic"/>
              </a:rPr>
              <a:t> 네이버 연관검색어 가져오기</a:t>
            </a:r>
            <a:endParaRPr b="1" sz="18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900">
                <a:latin typeface="Nanum Gothic"/>
                <a:ea typeface="Nanum Gothic"/>
                <a:cs typeface="Nanum Gothic"/>
                <a:sym typeface="Nanum Gothic"/>
              </a:rPr>
              <a:t>[순서]</a:t>
            </a:r>
            <a:endParaRPr b="1" sz="19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710" name="Google Shape;710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0663" y="1757000"/>
            <a:ext cx="6162675" cy="2114550"/>
          </a:xfrm>
          <a:prstGeom prst="rect">
            <a:avLst/>
          </a:prstGeom>
          <a:noFill/>
          <a:ln>
            <a:noFill/>
          </a:ln>
        </p:spPr>
      </p:pic>
      <p:sp>
        <p:nvSpPr>
          <p:cNvPr id="711" name="Google Shape;711;p70"/>
          <p:cNvSpPr/>
          <p:nvPr/>
        </p:nvSpPr>
        <p:spPr>
          <a:xfrm>
            <a:off x="1527275" y="3296775"/>
            <a:ext cx="5886000" cy="5832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71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ko-KR"/>
              <a:t>연습문제 3</a:t>
            </a:r>
            <a:endParaRPr/>
          </a:p>
        </p:txBody>
      </p:sp>
      <p:sp>
        <p:nvSpPr>
          <p:cNvPr id="717" name="Google Shape;717;p71"/>
          <p:cNvSpPr txBox="1"/>
          <p:nvPr>
            <p:ph idx="1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139700" rtl="0" algn="l"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-KR"/>
              <a:t>BeautifulSoup</a:t>
            </a:r>
            <a:endParaRPr/>
          </a:p>
          <a:p>
            <a:pPr indent="0" lvl="0" marL="1397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800"/>
              <a:buNone/>
            </a:pPr>
            <a:r>
              <a:t/>
            </a:r>
            <a:endParaRPr/>
          </a:p>
        </p:txBody>
      </p:sp>
      <p:sp>
        <p:nvSpPr>
          <p:cNvPr id="718" name="Google Shape;718;p71"/>
          <p:cNvSpPr txBox="1"/>
          <p:nvPr/>
        </p:nvSpPr>
        <p:spPr>
          <a:xfrm>
            <a:off x="456150" y="1122725"/>
            <a:ext cx="7690500" cy="33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latin typeface="Nanum Gothic"/>
                <a:ea typeface="Nanum Gothic"/>
                <a:cs typeface="Nanum Gothic"/>
                <a:sym typeface="Nanum Gothic"/>
              </a:rPr>
              <a:t>네이버 핫 뉴스토픽 가져오기</a:t>
            </a:r>
            <a:endParaRPr b="1" sz="1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719" name="Google Shape;719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3972" y="1623350"/>
            <a:ext cx="4404700" cy="3520150"/>
          </a:xfrm>
          <a:prstGeom prst="rect">
            <a:avLst/>
          </a:prstGeom>
          <a:noFill/>
          <a:ln>
            <a:noFill/>
          </a:ln>
        </p:spPr>
      </p:pic>
      <p:sp>
        <p:nvSpPr>
          <p:cNvPr id="720" name="Google Shape;720;p71"/>
          <p:cNvSpPr/>
          <p:nvPr/>
        </p:nvSpPr>
        <p:spPr>
          <a:xfrm>
            <a:off x="4973675" y="2275550"/>
            <a:ext cx="1485000" cy="15303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72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ko-KR"/>
              <a:t>연습문제 3.5</a:t>
            </a:r>
            <a:endParaRPr/>
          </a:p>
        </p:txBody>
      </p:sp>
      <p:sp>
        <p:nvSpPr>
          <p:cNvPr id="726" name="Google Shape;726;p72"/>
          <p:cNvSpPr txBox="1"/>
          <p:nvPr>
            <p:ph idx="1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139700" rtl="0" algn="l"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-KR"/>
              <a:t>BeautifulSoup</a:t>
            </a:r>
            <a:endParaRPr/>
          </a:p>
          <a:p>
            <a:pPr indent="0" lvl="0" marL="1397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800"/>
              <a:buNone/>
            </a:pPr>
            <a:r>
              <a:t/>
            </a:r>
            <a:endParaRPr/>
          </a:p>
        </p:txBody>
      </p:sp>
      <p:sp>
        <p:nvSpPr>
          <p:cNvPr id="727" name="Google Shape;727;p72"/>
          <p:cNvSpPr txBox="1"/>
          <p:nvPr/>
        </p:nvSpPr>
        <p:spPr>
          <a:xfrm>
            <a:off x="625038" y="961075"/>
            <a:ext cx="7690500" cy="35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latin typeface="Nanum Gothic"/>
                <a:ea typeface="Nanum Gothic"/>
                <a:cs typeface="Nanum Gothic"/>
                <a:sym typeface="Nanum Gothic"/>
              </a:rPr>
              <a:t>블로그 데이터 페이지 5페이지까지 가져오기</a:t>
            </a:r>
            <a:endParaRPr b="1" sz="19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728" name="Google Shape;728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888" y="1524500"/>
            <a:ext cx="3417774" cy="3544751"/>
          </a:xfrm>
          <a:prstGeom prst="rect">
            <a:avLst/>
          </a:prstGeom>
          <a:noFill/>
          <a:ln>
            <a:noFill/>
          </a:ln>
        </p:spPr>
      </p:pic>
      <p:sp>
        <p:nvSpPr>
          <p:cNvPr id="729" name="Google Shape;729;p72"/>
          <p:cNvSpPr/>
          <p:nvPr/>
        </p:nvSpPr>
        <p:spPr>
          <a:xfrm>
            <a:off x="177800" y="2745325"/>
            <a:ext cx="3417900" cy="23238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73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ko-KR"/>
              <a:t>연습문제 4</a:t>
            </a:r>
            <a:endParaRPr/>
          </a:p>
        </p:txBody>
      </p:sp>
      <p:sp>
        <p:nvSpPr>
          <p:cNvPr id="735" name="Google Shape;735;p73"/>
          <p:cNvSpPr txBox="1"/>
          <p:nvPr>
            <p:ph idx="1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139700" rtl="0" algn="l"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-KR"/>
              <a:t>BeautifulSoup</a:t>
            </a:r>
            <a:endParaRPr/>
          </a:p>
          <a:p>
            <a:pPr indent="0" lvl="0" marL="1397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800"/>
              <a:buNone/>
            </a:pPr>
            <a:r>
              <a:t/>
            </a:r>
            <a:endParaRPr/>
          </a:p>
        </p:txBody>
      </p:sp>
      <p:sp>
        <p:nvSpPr>
          <p:cNvPr id="736" name="Google Shape;736;p73"/>
          <p:cNvSpPr txBox="1"/>
          <p:nvPr/>
        </p:nvSpPr>
        <p:spPr>
          <a:xfrm>
            <a:off x="625038" y="961075"/>
            <a:ext cx="7690500" cy="35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latin typeface="Nanum Gothic"/>
                <a:ea typeface="Nanum Gothic"/>
                <a:cs typeface="Nanum Gothic"/>
                <a:sym typeface="Nanum Gothic"/>
              </a:rPr>
              <a:t> 네이버 뉴스 상세페이지 조회하기</a:t>
            </a:r>
            <a:endParaRPr b="1" sz="19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737" name="Google Shape;737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888" y="1524500"/>
            <a:ext cx="3417774" cy="3544751"/>
          </a:xfrm>
          <a:prstGeom prst="rect">
            <a:avLst/>
          </a:prstGeom>
          <a:noFill/>
          <a:ln>
            <a:noFill/>
          </a:ln>
        </p:spPr>
      </p:pic>
      <p:sp>
        <p:nvSpPr>
          <p:cNvPr id="738" name="Google Shape;738;p73"/>
          <p:cNvSpPr/>
          <p:nvPr/>
        </p:nvSpPr>
        <p:spPr>
          <a:xfrm>
            <a:off x="177800" y="2745325"/>
            <a:ext cx="3417900" cy="23238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39" name="Google Shape;739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65547" y="1494712"/>
            <a:ext cx="4380750" cy="3604325"/>
          </a:xfrm>
          <a:prstGeom prst="rect">
            <a:avLst/>
          </a:prstGeom>
          <a:noFill/>
          <a:ln>
            <a:noFill/>
          </a:ln>
        </p:spPr>
      </p:pic>
      <p:sp>
        <p:nvSpPr>
          <p:cNvPr id="740" name="Google Shape;740;p73"/>
          <p:cNvSpPr/>
          <p:nvPr/>
        </p:nvSpPr>
        <p:spPr>
          <a:xfrm>
            <a:off x="3813375" y="3349625"/>
            <a:ext cx="634500" cy="645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1" name="Google Shape;741;p73"/>
          <p:cNvSpPr/>
          <p:nvPr/>
        </p:nvSpPr>
        <p:spPr>
          <a:xfrm>
            <a:off x="4960725" y="2671075"/>
            <a:ext cx="3852300" cy="23982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p74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ko-KR"/>
              <a:t>연습문제 4</a:t>
            </a:r>
            <a:endParaRPr/>
          </a:p>
        </p:txBody>
      </p:sp>
      <p:sp>
        <p:nvSpPr>
          <p:cNvPr id="747" name="Google Shape;747;p74"/>
          <p:cNvSpPr txBox="1"/>
          <p:nvPr>
            <p:ph idx="1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139700" rtl="0" algn="l"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-KR"/>
              <a:t>BeautifulSoup</a:t>
            </a:r>
            <a:endParaRPr/>
          </a:p>
          <a:p>
            <a:pPr indent="0" lvl="0" marL="1397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800"/>
              <a:buNone/>
            </a:pPr>
            <a:r>
              <a:t/>
            </a:r>
            <a:endParaRPr/>
          </a:p>
        </p:txBody>
      </p:sp>
      <p:sp>
        <p:nvSpPr>
          <p:cNvPr id="748" name="Google Shape;748;p74"/>
          <p:cNvSpPr txBox="1"/>
          <p:nvPr/>
        </p:nvSpPr>
        <p:spPr>
          <a:xfrm>
            <a:off x="625038" y="961075"/>
            <a:ext cx="7690500" cy="35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latin typeface="Nanum Gothic"/>
                <a:ea typeface="Nanum Gothic"/>
                <a:cs typeface="Nanum Gothic"/>
                <a:sym typeface="Nanum Gothic"/>
              </a:rPr>
              <a:t> 네이버 블로그의 상세페이지 조회하기</a:t>
            </a:r>
            <a:endParaRPr b="1" sz="19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749" name="Google Shape;749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888" y="1524500"/>
            <a:ext cx="3417774" cy="3544751"/>
          </a:xfrm>
          <a:prstGeom prst="rect">
            <a:avLst/>
          </a:prstGeom>
          <a:noFill/>
          <a:ln>
            <a:noFill/>
          </a:ln>
        </p:spPr>
      </p:pic>
      <p:sp>
        <p:nvSpPr>
          <p:cNvPr id="750" name="Google Shape;750;p74"/>
          <p:cNvSpPr/>
          <p:nvPr/>
        </p:nvSpPr>
        <p:spPr>
          <a:xfrm>
            <a:off x="177800" y="2745325"/>
            <a:ext cx="3417900" cy="23238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51" name="Google Shape;751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65547" y="1494712"/>
            <a:ext cx="4380750" cy="3604325"/>
          </a:xfrm>
          <a:prstGeom prst="rect">
            <a:avLst/>
          </a:prstGeom>
          <a:noFill/>
          <a:ln>
            <a:noFill/>
          </a:ln>
        </p:spPr>
      </p:pic>
      <p:sp>
        <p:nvSpPr>
          <p:cNvPr id="752" name="Google Shape;752;p74"/>
          <p:cNvSpPr/>
          <p:nvPr/>
        </p:nvSpPr>
        <p:spPr>
          <a:xfrm>
            <a:off x="3813375" y="3349625"/>
            <a:ext cx="634500" cy="645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3" name="Google Shape;753;p74"/>
          <p:cNvSpPr/>
          <p:nvPr/>
        </p:nvSpPr>
        <p:spPr>
          <a:xfrm>
            <a:off x="4960725" y="2671075"/>
            <a:ext cx="3852300" cy="23982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p75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ko-KR"/>
              <a:t>실</a:t>
            </a:r>
            <a:r>
              <a:rPr lang="ko-KR"/>
              <a:t>습 1</a:t>
            </a:r>
            <a:endParaRPr/>
          </a:p>
        </p:txBody>
      </p:sp>
      <p:sp>
        <p:nvSpPr>
          <p:cNvPr id="759" name="Google Shape;759;p75"/>
          <p:cNvSpPr txBox="1"/>
          <p:nvPr>
            <p:ph idx="1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139700" rtl="0" algn="l"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-KR"/>
              <a:t>BeautifulSoup</a:t>
            </a:r>
            <a:endParaRPr/>
          </a:p>
          <a:p>
            <a:pPr indent="0" lvl="0" marL="1397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800"/>
              <a:buNone/>
            </a:pPr>
            <a:r>
              <a:t/>
            </a:r>
            <a:endParaRPr/>
          </a:p>
        </p:txBody>
      </p:sp>
      <p:sp>
        <p:nvSpPr>
          <p:cNvPr id="760" name="Google Shape;760;p75"/>
          <p:cNvSpPr txBox="1"/>
          <p:nvPr/>
        </p:nvSpPr>
        <p:spPr>
          <a:xfrm>
            <a:off x="456150" y="931425"/>
            <a:ext cx="7690500" cy="33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latin typeface="Nanum Gothic"/>
                <a:ea typeface="Nanum Gothic"/>
                <a:cs typeface="Nanum Gothic"/>
                <a:sym typeface="Nanum Gothic"/>
              </a:rPr>
              <a:t>네이버 주가 데이터 가져오기</a:t>
            </a:r>
            <a:endParaRPr b="1" sz="18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 u="sng">
                <a:solidFill>
                  <a:schemeClr val="hlink"/>
                </a:solidFill>
                <a:hlinkClick r:id="rId3"/>
              </a:rPr>
              <a:t>https://finance.naver.com/item/sise.nhn?code=005930</a:t>
            </a:r>
            <a:endParaRPr b="1" sz="24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latin typeface="Nanum Gothic"/>
                <a:ea typeface="Nanum Gothic"/>
                <a:cs typeface="Nanum Gothic"/>
                <a:sym typeface="Nanum Gothic"/>
              </a:rPr>
              <a:t>요것 크롤링 해볼까요?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761" name="Google Shape;761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7802" y="1752225"/>
            <a:ext cx="3939250" cy="323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2" name="Google Shape;762;p7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17050" y="2077428"/>
            <a:ext cx="4965200" cy="2682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76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ko-KR"/>
              <a:t>실습 1</a:t>
            </a:r>
            <a:endParaRPr/>
          </a:p>
        </p:txBody>
      </p:sp>
      <p:sp>
        <p:nvSpPr>
          <p:cNvPr id="768" name="Google Shape;768;p76"/>
          <p:cNvSpPr txBox="1"/>
          <p:nvPr>
            <p:ph idx="1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139700" rtl="0" algn="l"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-KR"/>
              <a:t>BeautifulSoup</a:t>
            </a:r>
            <a:endParaRPr/>
          </a:p>
          <a:p>
            <a:pPr indent="0" lvl="0" marL="1397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800"/>
              <a:buNone/>
            </a:pPr>
            <a:r>
              <a:t/>
            </a:r>
            <a:endParaRPr/>
          </a:p>
        </p:txBody>
      </p:sp>
      <p:sp>
        <p:nvSpPr>
          <p:cNvPr id="769" name="Google Shape;769;p76"/>
          <p:cNvSpPr txBox="1"/>
          <p:nvPr/>
        </p:nvSpPr>
        <p:spPr>
          <a:xfrm>
            <a:off x="456150" y="1122725"/>
            <a:ext cx="7690500" cy="33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latin typeface="Nanum Gothic"/>
                <a:ea typeface="Nanum Gothic"/>
                <a:cs typeface="Nanum Gothic"/>
                <a:sym typeface="Nanum Gothic"/>
              </a:rPr>
              <a:t>네이버 주가 데이터 가져오기</a:t>
            </a:r>
            <a:endParaRPr b="1" sz="18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 u="sng">
                <a:solidFill>
                  <a:schemeClr val="hlink"/>
                </a:solidFill>
                <a:hlinkClick r:id="rId3"/>
              </a:rPr>
              <a:t>https://finance.naver.com/item/sise.nhn?code=005930</a:t>
            </a:r>
            <a:endParaRPr b="1" sz="24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770" name="Google Shape;770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7802" y="1752225"/>
            <a:ext cx="3939250" cy="323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1" name="Google Shape;771;p7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17050" y="2077428"/>
            <a:ext cx="4965200" cy="2682925"/>
          </a:xfrm>
          <a:prstGeom prst="rect">
            <a:avLst/>
          </a:prstGeom>
          <a:noFill/>
          <a:ln>
            <a:noFill/>
          </a:ln>
        </p:spPr>
      </p:pic>
      <p:sp>
        <p:nvSpPr>
          <p:cNvPr id="772" name="Google Shape;772;p76"/>
          <p:cNvSpPr/>
          <p:nvPr/>
        </p:nvSpPr>
        <p:spPr>
          <a:xfrm>
            <a:off x="4117050" y="2169225"/>
            <a:ext cx="4965300" cy="25170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3" name="Google Shape;773;p76"/>
          <p:cNvSpPr txBox="1"/>
          <p:nvPr/>
        </p:nvSpPr>
        <p:spPr>
          <a:xfrm>
            <a:off x="7534775" y="1786700"/>
            <a:ext cx="15474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900">
                <a:solidFill>
                  <a:srgbClr val="FF0000"/>
                </a:solidFill>
                <a:latin typeface="Nanum Gothic"/>
                <a:ea typeface="Nanum Gothic"/>
                <a:cs typeface="Nanum Gothic"/>
                <a:sym typeface="Nanum Gothic"/>
              </a:rPr>
              <a:t>iframe</a:t>
            </a:r>
            <a:endParaRPr b="1" sz="1900">
              <a:solidFill>
                <a:srgbClr val="FF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4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ko-KR"/>
              <a:t>크롤링 사례(3)</a:t>
            </a:r>
            <a:endParaRPr/>
          </a:p>
        </p:txBody>
      </p:sp>
      <p:sp>
        <p:nvSpPr>
          <p:cNvPr id="101" name="Google Shape;101;p14"/>
          <p:cNvSpPr txBox="1"/>
          <p:nvPr>
            <p:ph idx="1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800"/>
              <a:buNone/>
            </a:pPr>
            <a:r>
              <a:rPr lang="ko-KR"/>
              <a:t>데이터 수집</a:t>
            </a:r>
            <a:endParaRPr/>
          </a:p>
        </p:txBody>
      </p:sp>
      <p:sp>
        <p:nvSpPr>
          <p:cNvPr id="102" name="Google Shape;102;p14"/>
          <p:cNvSpPr txBox="1"/>
          <p:nvPr/>
        </p:nvSpPr>
        <p:spPr>
          <a:xfrm>
            <a:off x="500317" y="876132"/>
            <a:ext cx="40371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anum Gothic"/>
              <a:buNone/>
            </a:pPr>
            <a:r>
              <a:rPr b="1" i="0" lang="ko-KR" sz="16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그 외에도..</a:t>
            </a:r>
            <a:endParaRPr b="1" i="0" sz="1600" u="none" cap="none" strike="no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pSp>
        <p:nvGrpSpPr>
          <p:cNvPr id="103" name="Google Shape;103;p14"/>
          <p:cNvGrpSpPr/>
          <p:nvPr/>
        </p:nvGrpSpPr>
        <p:grpSpPr>
          <a:xfrm>
            <a:off x="467544" y="2132842"/>
            <a:ext cx="8199335" cy="1525888"/>
            <a:chOff x="467544" y="2132842"/>
            <a:chExt cx="8199335" cy="1525888"/>
          </a:xfrm>
        </p:grpSpPr>
        <p:sp>
          <p:nvSpPr>
            <p:cNvPr id="104" name="Google Shape;104;p14"/>
            <p:cNvSpPr txBox="1"/>
            <p:nvPr/>
          </p:nvSpPr>
          <p:spPr>
            <a:xfrm>
              <a:off x="467544" y="2139702"/>
              <a:ext cx="2683800" cy="36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7125" lIns="34275" spcFirstLastPara="1" rIns="34275" wrap="square" tIns="171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800"/>
                <a:buFont typeface="Nanum Gothic"/>
                <a:buNone/>
              </a:pPr>
              <a:r>
                <a:rPr b="0" i="0" lang="ko-KR" sz="1600" u="none" cap="none" strike="noStrike">
                  <a:solidFill>
                    <a:schemeClr val="dk1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경쟁사 신상품 알람</a:t>
              </a:r>
              <a:endParaRPr b="0" i="0" sz="16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  <p:sp>
          <p:nvSpPr>
            <p:cNvPr id="105" name="Google Shape;105;p14"/>
            <p:cNvSpPr txBox="1"/>
            <p:nvPr/>
          </p:nvSpPr>
          <p:spPr>
            <a:xfrm>
              <a:off x="3265669" y="2139702"/>
              <a:ext cx="2683800" cy="36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7125" lIns="34275" spcFirstLastPara="1" rIns="34275" wrap="square" tIns="171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800"/>
                <a:buFont typeface="Nanum Gothic"/>
                <a:buNone/>
              </a:pPr>
              <a:r>
                <a:rPr b="0" i="0" lang="ko-KR" sz="1600" u="none" cap="none" strike="noStrike">
                  <a:solidFill>
                    <a:schemeClr val="dk1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네이버쇼핑 최저가 검색</a:t>
              </a:r>
              <a:endParaRPr b="0" i="0" sz="16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  <p:sp>
          <p:nvSpPr>
            <p:cNvPr id="106" name="Google Shape;106;p14"/>
            <p:cNvSpPr txBox="1"/>
            <p:nvPr/>
          </p:nvSpPr>
          <p:spPr>
            <a:xfrm>
              <a:off x="5983079" y="2132842"/>
              <a:ext cx="2683800" cy="36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7125" lIns="34275" spcFirstLastPara="1" rIns="34275" wrap="square" tIns="171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800"/>
                <a:buFont typeface="Nanum Gothic"/>
                <a:buNone/>
              </a:pPr>
              <a:r>
                <a:rPr b="0" i="0" lang="ko-KR" sz="1600" u="none" cap="none" strike="noStrike">
                  <a:solidFill>
                    <a:schemeClr val="dk1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인스타그램 태그 검색</a:t>
              </a:r>
              <a:endParaRPr b="0" i="0" sz="16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  <p:sp>
          <p:nvSpPr>
            <p:cNvPr id="107" name="Google Shape;107;p14"/>
            <p:cNvSpPr txBox="1"/>
            <p:nvPr/>
          </p:nvSpPr>
          <p:spPr>
            <a:xfrm>
              <a:off x="1809371" y="3291830"/>
              <a:ext cx="2683800" cy="36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7125" lIns="34275" spcFirstLastPara="1" rIns="34275" wrap="square" tIns="171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800"/>
                <a:buFont typeface="Nanum Gothic"/>
                <a:buNone/>
              </a:pPr>
              <a:r>
                <a:rPr b="0" i="0" lang="ko-KR" sz="1600" u="none" cap="none" strike="noStrike">
                  <a:solidFill>
                    <a:schemeClr val="dk1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네이버 블로그 데이터 수집</a:t>
              </a:r>
              <a:endParaRPr b="0" i="0" sz="16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  <p:sp>
          <p:nvSpPr>
            <p:cNvPr id="108" name="Google Shape;108;p14"/>
            <p:cNvSpPr txBox="1"/>
            <p:nvPr/>
          </p:nvSpPr>
          <p:spPr>
            <a:xfrm>
              <a:off x="4860032" y="3291830"/>
              <a:ext cx="2683800" cy="36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7125" lIns="34275" spcFirstLastPara="1" rIns="34275" wrap="square" tIns="171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800"/>
                <a:buFont typeface="Nanum Gothic"/>
                <a:buNone/>
              </a:pPr>
              <a:r>
                <a:rPr b="0" i="0" lang="ko-KR" sz="1600" u="none" cap="none" strike="noStrike">
                  <a:solidFill>
                    <a:schemeClr val="dk1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주식/암호화폐 시세 수집</a:t>
              </a:r>
              <a:endParaRPr b="0" i="0" sz="16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</p:grp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p77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ko-KR"/>
              <a:t>실습 1</a:t>
            </a:r>
            <a:endParaRPr/>
          </a:p>
        </p:txBody>
      </p:sp>
      <p:sp>
        <p:nvSpPr>
          <p:cNvPr id="779" name="Google Shape;779;p77"/>
          <p:cNvSpPr txBox="1"/>
          <p:nvPr>
            <p:ph idx="1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139700" rtl="0" algn="l"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-KR"/>
              <a:t>BeautifulSoup</a:t>
            </a:r>
            <a:endParaRPr/>
          </a:p>
          <a:p>
            <a:pPr indent="0" lvl="0" marL="1397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800"/>
              <a:buNone/>
            </a:pPr>
            <a:r>
              <a:t/>
            </a:r>
            <a:endParaRPr/>
          </a:p>
        </p:txBody>
      </p:sp>
      <p:sp>
        <p:nvSpPr>
          <p:cNvPr id="780" name="Google Shape;780;p77"/>
          <p:cNvSpPr txBox="1"/>
          <p:nvPr/>
        </p:nvSpPr>
        <p:spPr>
          <a:xfrm>
            <a:off x="456150" y="1122725"/>
            <a:ext cx="7690500" cy="5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latin typeface="Nanum Gothic"/>
                <a:ea typeface="Nanum Gothic"/>
                <a:cs typeface="Nanum Gothic"/>
                <a:sym typeface="Nanum Gothic"/>
              </a:rPr>
              <a:t>Iframe에 대한 이해.</a:t>
            </a:r>
            <a:endParaRPr b="1" sz="24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781" name="Google Shape;781;p77"/>
          <p:cNvSpPr txBox="1"/>
          <p:nvPr/>
        </p:nvSpPr>
        <p:spPr>
          <a:xfrm>
            <a:off x="456150" y="1560525"/>
            <a:ext cx="7690500" cy="5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latin typeface="Nanum Gothic"/>
                <a:ea typeface="Nanum Gothic"/>
                <a:cs typeface="Nanum Gothic"/>
                <a:sym typeface="Nanum Gothic"/>
              </a:rPr>
              <a:t>브라우저는 Frame단위로 이루어져 있음!</a:t>
            </a:r>
            <a:endParaRPr b="1" sz="18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latin typeface="Nanum Gothic"/>
                <a:ea typeface="Nanum Gothic"/>
                <a:cs typeface="Nanum Gothic"/>
                <a:sym typeface="Nanum Gothic"/>
              </a:rPr>
              <a:t>하나의 request는 일반적으로 하나의 Frame을 만듬.</a:t>
            </a:r>
            <a:endParaRPr b="1" sz="18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latin typeface="Nanum Gothic"/>
                <a:ea typeface="Nanum Gothic"/>
                <a:cs typeface="Nanum Gothic"/>
                <a:sym typeface="Nanum Gothic"/>
              </a:rPr>
              <a:t>브라우저는 HTML을 읽어서 적절히 요청을 여러번 보냄!</a:t>
            </a:r>
            <a:endParaRPr b="1" sz="18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latin typeface="Nanum Gothic"/>
                <a:ea typeface="Nanum Gothic"/>
                <a:cs typeface="Nanum Gothic"/>
                <a:sym typeface="Nanum Gothic"/>
              </a:rPr>
              <a:t>그럼 우리가 해야 할 것은? </a:t>
            </a:r>
            <a:endParaRPr b="1" sz="18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782" name="Google Shape;782;p77"/>
          <p:cNvSpPr/>
          <p:nvPr/>
        </p:nvSpPr>
        <p:spPr>
          <a:xfrm>
            <a:off x="3796775" y="3487675"/>
            <a:ext cx="1675500" cy="4560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78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ko-KR"/>
              <a:t>실습 1</a:t>
            </a:r>
            <a:endParaRPr/>
          </a:p>
        </p:txBody>
      </p:sp>
      <p:sp>
        <p:nvSpPr>
          <p:cNvPr id="788" name="Google Shape;788;p78"/>
          <p:cNvSpPr txBox="1"/>
          <p:nvPr>
            <p:ph idx="1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139700" rtl="0" algn="l"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-KR"/>
              <a:t>BeautifulSoup</a:t>
            </a:r>
            <a:endParaRPr/>
          </a:p>
          <a:p>
            <a:pPr indent="0" lvl="0" marL="1397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800"/>
              <a:buNone/>
            </a:pPr>
            <a:r>
              <a:t/>
            </a:r>
            <a:endParaRPr/>
          </a:p>
        </p:txBody>
      </p:sp>
      <p:sp>
        <p:nvSpPr>
          <p:cNvPr id="789" name="Google Shape;789;p78"/>
          <p:cNvSpPr txBox="1"/>
          <p:nvPr/>
        </p:nvSpPr>
        <p:spPr>
          <a:xfrm>
            <a:off x="456150" y="1122725"/>
            <a:ext cx="7690500" cy="5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latin typeface="Nanum Gothic"/>
                <a:ea typeface="Nanum Gothic"/>
                <a:cs typeface="Nanum Gothic"/>
                <a:sym typeface="Nanum Gothic"/>
              </a:rPr>
              <a:t>Iframe에 대한 이해.</a:t>
            </a:r>
            <a:endParaRPr b="1" sz="24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790" name="Google Shape;790;p78"/>
          <p:cNvSpPr txBox="1"/>
          <p:nvPr/>
        </p:nvSpPr>
        <p:spPr>
          <a:xfrm>
            <a:off x="456150" y="1560525"/>
            <a:ext cx="7690500" cy="5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latin typeface="Nanum Gothic"/>
                <a:ea typeface="Nanum Gothic"/>
                <a:cs typeface="Nanum Gothic"/>
                <a:sym typeface="Nanum Gothic"/>
              </a:rPr>
              <a:t>브라우저는 Frame단위로 이루어져 있음!</a:t>
            </a:r>
            <a:endParaRPr b="1" sz="18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latin typeface="Nanum Gothic"/>
                <a:ea typeface="Nanum Gothic"/>
                <a:cs typeface="Nanum Gothic"/>
                <a:sym typeface="Nanum Gothic"/>
              </a:rPr>
              <a:t>하나의 request는 일반적으로 하나의 Frame을 만듬.</a:t>
            </a:r>
            <a:endParaRPr b="1" sz="18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latin typeface="Nanum Gothic"/>
                <a:ea typeface="Nanum Gothic"/>
                <a:cs typeface="Nanum Gothic"/>
                <a:sym typeface="Nanum Gothic"/>
              </a:rPr>
              <a:t>브라우저는 HTML을 읽어서 적절히 요청을 여러번 보냄!</a:t>
            </a:r>
            <a:endParaRPr b="1" sz="18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latin typeface="Nanum Gothic"/>
                <a:ea typeface="Nanum Gothic"/>
                <a:cs typeface="Nanum Gothic"/>
                <a:sym typeface="Nanum Gothic"/>
              </a:rPr>
              <a:t>그럼 우리가 해야 할 것은? </a:t>
            </a:r>
            <a:endParaRPr b="1" sz="18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791" name="Google Shape;791;p78"/>
          <p:cNvSpPr/>
          <p:nvPr/>
        </p:nvSpPr>
        <p:spPr>
          <a:xfrm>
            <a:off x="3796775" y="3487675"/>
            <a:ext cx="1675500" cy="4560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2" name="Google Shape;792;p78"/>
          <p:cNvSpPr txBox="1"/>
          <p:nvPr/>
        </p:nvSpPr>
        <p:spPr>
          <a:xfrm>
            <a:off x="1302875" y="4045500"/>
            <a:ext cx="66633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rgbClr val="FF0000"/>
                </a:solidFill>
                <a:latin typeface="Nanum Gothic"/>
                <a:ea typeface="Nanum Gothic"/>
                <a:cs typeface="Nanum Gothic"/>
                <a:sym typeface="Nanum Gothic"/>
              </a:rPr>
              <a:t>브라우저처럼 하는 것!</a:t>
            </a:r>
            <a:endParaRPr b="1" sz="1800">
              <a:solidFill>
                <a:srgbClr val="FF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rgbClr val="FF0000"/>
                </a:solidFill>
                <a:latin typeface="Nanum Gothic"/>
                <a:ea typeface="Nanum Gothic"/>
                <a:cs typeface="Nanum Gothic"/>
                <a:sym typeface="Nanum Gothic"/>
              </a:rPr>
              <a:t>HTML을 읽어서 적절히 요청을 다시 보냄!</a:t>
            </a:r>
            <a:endParaRPr b="1" sz="1800">
              <a:solidFill>
                <a:srgbClr val="FF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79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ko-KR"/>
              <a:t>연습문제 5</a:t>
            </a:r>
            <a:endParaRPr/>
          </a:p>
        </p:txBody>
      </p:sp>
      <p:sp>
        <p:nvSpPr>
          <p:cNvPr id="798" name="Google Shape;798;p79"/>
          <p:cNvSpPr txBox="1"/>
          <p:nvPr>
            <p:ph idx="1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139700" rtl="0" algn="l"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-KR"/>
              <a:t>BeautifulSoup</a:t>
            </a:r>
            <a:endParaRPr/>
          </a:p>
          <a:p>
            <a:pPr indent="0" lvl="0" marL="1397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800"/>
              <a:buNone/>
            </a:pPr>
            <a:r>
              <a:t/>
            </a:r>
            <a:endParaRPr/>
          </a:p>
        </p:txBody>
      </p:sp>
      <p:sp>
        <p:nvSpPr>
          <p:cNvPr id="799" name="Google Shape;799;p79"/>
          <p:cNvSpPr txBox="1"/>
          <p:nvPr/>
        </p:nvSpPr>
        <p:spPr>
          <a:xfrm>
            <a:off x="456150" y="741725"/>
            <a:ext cx="7690500" cy="33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latin typeface="Nanum Gothic"/>
                <a:ea typeface="Nanum Gothic"/>
                <a:cs typeface="Nanum Gothic"/>
                <a:sym typeface="Nanum Gothic"/>
              </a:rPr>
              <a:t>네이버 주</a:t>
            </a:r>
            <a:r>
              <a:rPr b="1" lang="ko-KR" sz="1800">
                <a:latin typeface="Nanum Gothic"/>
                <a:ea typeface="Nanum Gothic"/>
                <a:cs typeface="Nanum Gothic"/>
                <a:sym typeface="Nanum Gothic"/>
              </a:rPr>
              <a:t>식 공시리스트 가져오기</a:t>
            </a:r>
            <a:endParaRPr b="1" sz="18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 u="sng">
                <a:solidFill>
                  <a:schemeClr val="hlink"/>
                </a:solidFill>
                <a:hlinkClick r:id="rId3"/>
              </a:rPr>
              <a:t>https://finance.naver.com/item/news.nhn?code=005930</a:t>
            </a:r>
            <a:endParaRPr b="1" sz="2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800" name="Google Shape;800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3025" y="1389850"/>
            <a:ext cx="6457950" cy="365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5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p80"/>
          <p:cNvSpPr txBox="1"/>
          <p:nvPr>
            <p:ph type="ctrTitle"/>
          </p:nvPr>
        </p:nvSpPr>
        <p:spPr>
          <a:xfrm>
            <a:off x="1122755" y="2088791"/>
            <a:ext cx="6858000" cy="664800"/>
          </a:xfrm>
          <a:prstGeom prst="rect">
            <a:avLst/>
          </a:prstGeom>
          <a:noFill/>
          <a:ln>
            <a:noFill/>
          </a:ln>
        </p:spPr>
        <p:txBody>
          <a:bodyPr anchorCtr="0" anchor="b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ko-KR"/>
              <a:t>Selenium</a:t>
            </a:r>
            <a:endParaRPr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81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ko-KR"/>
              <a:t>Selenium</a:t>
            </a:r>
            <a:endParaRPr/>
          </a:p>
        </p:txBody>
      </p:sp>
      <p:sp>
        <p:nvSpPr>
          <p:cNvPr id="812" name="Google Shape;812;p81"/>
          <p:cNvSpPr txBox="1"/>
          <p:nvPr>
            <p:ph idx="2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1397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800"/>
              <a:buNone/>
            </a:pPr>
            <a:r>
              <a:rPr lang="ko-KR"/>
              <a:t>Selenium</a:t>
            </a:r>
            <a:endParaRPr/>
          </a:p>
        </p:txBody>
      </p:sp>
      <p:sp>
        <p:nvSpPr>
          <p:cNvPr id="813" name="Google Shape;813;p81"/>
          <p:cNvSpPr txBox="1"/>
          <p:nvPr/>
        </p:nvSpPr>
        <p:spPr>
          <a:xfrm>
            <a:off x="1332313" y="2568500"/>
            <a:ext cx="64794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700" u="sng">
                <a:solidFill>
                  <a:schemeClr val="hlink"/>
                </a:solidFill>
                <a:hlinkClick r:id="rId3"/>
              </a:rPr>
              <a:t>https://selenium-python.readthedocs.io/</a:t>
            </a:r>
            <a:endParaRPr sz="4500"/>
          </a:p>
        </p:txBody>
      </p:sp>
      <p:sp>
        <p:nvSpPr>
          <p:cNvPr id="814" name="Google Shape;814;p81"/>
          <p:cNvSpPr txBox="1"/>
          <p:nvPr/>
        </p:nvSpPr>
        <p:spPr>
          <a:xfrm>
            <a:off x="1072625" y="1300350"/>
            <a:ext cx="6998700" cy="13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>
                <a:solidFill>
                  <a:srgbClr val="3E4349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Selenium Python bindings provides a </a:t>
            </a:r>
            <a:r>
              <a:rPr b="1" lang="ko-KR" sz="1300">
                <a:solidFill>
                  <a:srgbClr val="3E4349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simple API to write functional/acceptance tests using Selenium WebDriver</a:t>
            </a:r>
            <a:r>
              <a:rPr lang="ko-KR" sz="1300">
                <a:solidFill>
                  <a:srgbClr val="3E4349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. Through Selenium Python API you can access all functionalities of Selenium WebDriver in an intuitive way.</a:t>
            </a:r>
            <a:endParaRPr sz="1300">
              <a:solidFill>
                <a:srgbClr val="3E4349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>
                <a:solidFill>
                  <a:srgbClr val="3E4349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Selenium Python bindings provide a </a:t>
            </a:r>
            <a:r>
              <a:rPr b="1" lang="ko-KR" sz="1300">
                <a:solidFill>
                  <a:srgbClr val="3E4349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convenient API to access Selenium WebDrivers like Firefox, Ie, Chrome, </a:t>
            </a:r>
            <a:r>
              <a:rPr lang="ko-KR" sz="1300">
                <a:solidFill>
                  <a:srgbClr val="3E4349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Remote etc. The current supported Python versions are 2.7, 3.5 and above.</a:t>
            </a:r>
            <a:endParaRPr sz="1300">
              <a:solidFill>
                <a:srgbClr val="3E4349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815" name="Google Shape;815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08113" y="3188025"/>
            <a:ext cx="5927825" cy="89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p82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ko-KR"/>
              <a:t>Driver</a:t>
            </a:r>
            <a:endParaRPr/>
          </a:p>
        </p:txBody>
      </p:sp>
      <p:sp>
        <p:nvSpPr>
          <p:cNvPr id="821" name="Google Shape;821;p82"/>
          <p:cNvSpPr txBox="1"/>
          <p:nvPr>
            <p:ph idx="2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139700" rtl="0" algn="l"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-KR"/>
              <a:t>Selenium</a:t>
            </a:r>
            <a:endParaRPr/>
          </a:p>
          <a:p>
            <a:pPr indent="0" lvl="0" marL="1397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800"/>
              <a:buNone/>
            </a:pPr>
            <a:r>
              <a:t/>
            </a:r>
            <a:endParaRPr/>
          </a:p>
        </p:txBody>
      </p:sp>
      <p:graphicFrame>
        <p:nvGraphicFramePr>
          <p:cNvPr id="822" name="Google Shape;822;p82"/>
          <p:cNvGraphicFramePr/>
          <p:nvPr/>
        </p:nvGraphicFramePr>
        <p:xfrm>
          <a:off x="1278538" y="1491600"/>
          <a:ext cx="3000000" cy="3000000"/>
        </p:xfrm>
        <a:graphic>
          <a:graphicData uri="http://schemas.openxmlformats.org/drawingml/2006/table">
            <a:tbl>
              <a:tblPr>
                <a:solidFill>
                  <a:srgbClr val="FFFFFF"/>
                </a:solidFill>
                <a:tableStyleId>{6B26364B-FB25-48A4-A9C5-F65BEA3202A7}</a:tableStyleId>
              </a:tblPr>
              <a:tblGrid>
                <a:gridCol w="991150"/>
                <a:gridCol w="5672050"/>
              </a:tblGrid>
              <a:tr h="2762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>
                          <a:solidFill>
                            <a:srgbClr val="3E4349"/>
                          </a:solidFill>
                          <a:highlight>
                            <a:srgbClr val="FFFFFF"/>
                          </a:highlight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Chrome</a:t>
                      </a:r>
                      <a:endParaRPr>
                        <a:solidFill>
                          <a:srgbClr val="3E4349"/>
                        </a:solidFill>
                        <a:highlight>
                          <a:srgbClr val="FFFFFF"/>
                        </a:highlight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41275" marB="41275" marR="115575" marL="115575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u="sng">
                          <a:solidFill>
                            <a:srgbClr val="004B6B"/>
                          </a:solidFill>
                          <a:highlight>
                            <a:srgbClr val="FFFFFF"/>
                          </a:highlight>
                          <a:latin typeface="Georgia"/>
                          <a:ea typeface="Georgia"/>
                          <a:cs typeface="Georgia"/>
                          <a:sym typeface="Georgia"/>
                          <a:hlinkClick r:id="rId3"/>
                        </a:rPr>
                        <a:t>https://sites.google.com/a/chromium.org/chromedriver/downloads</a:t>
                      </a:r>
                      <a:endParaRPr u="sng">
                        <a:solidFill>
                          <a:srgbClr val="004B6B"/>
                        </a:solidFill>
                        <a:highlight>
                          <a:srgbClr val="FFFFFF"/>
                        </a:highlight>
                        <a:latin typeface="Georgia"/>
                        <a:ea typeface="Georgia"/>
                        <a:cs typeface="Georgia"/>
                        <a:sym typeface="Georgia"/>
                        <a:hlinkClick r:id="rId4"/>
                      </a:endParaRPr>
                    </a:p>
                  </a:txBody>
                  <a:tcPr marT="41275" marB="41275" marR="115575" marL="115575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62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>
                          <a:solidFill>
                            <a:srgbClr val="3E4349"/>
                          </a:solidFill>
                          <a:highlight>
                            <a:srgbClr val="FFFFFF"/>
                          </a:highlight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Edge</a:t>
                      </a:r>
                      <a:r>
                        <a:rPr lang="ko-KR">
                          <a:solidFill>
                            <a:srgbClr val="3E4349"/>
                          </a:solidFill>
                          <a:highlight>
                            <a:srgbClr val="FFFFFF"/>
                          </a:highlight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:</a:t>
                      </a:r>
                      <a:endParaRPr>
                        <a:solidFill>
                          <a:srgbClr val="3E4349"/>
                        </a:solidFill>
                        <a:highlight>
                          <a:srgbClr val="FFFFFF"/>
                        </a:highlight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41275" marB="41275" marR="115575" marL="115575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u="sng">
                          <a:solidFill>
                            <a:srgbClr val="004B6B"/>
                          </a:solidFill>
                          <a:highlight>
                            <a:srgbClr val="FFFFFF"/>
                          </a:highlight>
                          <a:latin typeface="Georgia"/>
                          <a:ea typeface="Georgia"/>
                          <a:cs typeface="Georgia"/>
                          <a:sym typeface="Georgia"/>
                          <a:hlinkClick r:id="rId5"/>
                        </a:rPr>
                        <a:t>https://developer.microsoft.com/en-us/microsoft-edge/tools/webdriver/</a:t>
                      </a:r>
                      <a:endParaRPr u="sng">
                        <a:solidFill>
                          <a:srgbClr val="004B6B"/>
                        </a:solidFill>
                        <a:highlight>
                          <a:srgbClr val="FFFFFF"/>
                        </a:highlight>
                        <a:latin typeface="Georgia"/>
                        <a:ea typeface="Georgia"/>
                        <a:cs typeface="Georgia"/>
                        <a:sym typeface="Georgia"/>
                        <a:hlinkClick r:id="rId6"/>
                      </a:endParaRPr>
                    </a:p>
                  </a:txBody>
                  <a:tcPr marT="41275" marB="41275" marR="115575" marL="115575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62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>
                          <a:solidFill>
                            <a:srgbClr val="3E4349"/>
                          </a:solidFill>
                          <a:highlight>
                            <a:srgbClr val="FFFFFF"/>
                          </a:highlight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Firefox</a:t>
                      </a:r>
                      <a:r>
                        <a:rPr lang="ko-KR">
                          <a:solidFill>
                            <a:srgbClr val="3E4349"/>
                          </a:solidFill>
                          <a:highlight>
                            <a:srgbClr val="FFFFFF"/>
                          </a:highlight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:</a:t>
                      </a:r>
                      <a:endParaRPr>
                        <a:solidFill>
                          <a:srgbClr val="3E4349"/>
                        </a:solidFill>
                        <a:highlight>
                          <a:srgbClr val="FFFFFF"/>
                        </a:highlight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41275" marB="41275" marR="115575" marL="115575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u="sng">
                          <a:solidFill>
                            <a:srgbClr val="004B6B"/>
                          </a:solidFill>
                          <a:highlight>
                            <a:srgbClr val="FFFFFF"/>
                          </a:highlight>
                          <a:latin typeface="Georgia"/>
                          <a:ea typeface="Georgia"/>
                          <a:cs typeface="Georgia"/>
                          <a:sym typeface="Georgia"/>
                          <a:hlinkClick r:id="rId7"/>
                        </a:rPr>
                        <a:t>https://github.com/mozilla/geckodriver/releases</a:t>
                      </a:r>
                      <a:endParaRPr u="sng">
                        <a:solidFill>
                          <a:srgbClr val="004B6B"/>
                        </a:solidFill>
                        <a:highlight>
                          <a:srgbClr val="FFFFFF"/>
                        </a:highlight>
                        <a:latin typeface="Georgia"/>
                        <a:ea typeface="Georgia"/>
                        <a:cs typeface="Georgia"/>
                        <a:sym typeface="Georgia"/>
                        <a:hlinkClick r:id="rId8"/>
                      </a:endParaRPr>
                    </a:p>
                  </a:txBody>
                  <a:tcPr marT="41275" marB="41275" marR="115575" marL="115575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62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>
                          <a:solidFill>
                            <a:srgbClr val="3E4349"/>
                          </a:solidFill>
                          <a:highlight>
                            <a:srgbClr val="FFFFFF"/>
                          </a:highlight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Safari</a:t>
                      </a:r>
                      <a:r>
                        <a:rPr lang="ko-KR">
                          <a:solidFill>
                            <a:srgbClr val="3E4349"/>
                          </a:solidFill>
                          <a:highlight>
                            <a:srgbClr val="FFFFFF"/>
                          </a:highlight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:</a:t>
                      </a:r>
                      <a:endParaRPr>
                        <a:solidFill>
                          <a:srgbClr val="3E4349"/>
                        </a:solidFill>
                        <a:highlight>
                          <a:srgbClr val="FFFFFF"/>
                        </a:highlight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41275" marB="41275" marR="115575" marL="115575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u="sng">
                          <a:solidFill>
                            <a:srgbClr val="004B6B"/>
                          </a:solidFill>
                          <a:highlight>
                            <a:srgbClr val="FFFFFF"/>
                          </a:highlight>
                          <a:latin typeface="Georgia"/>
                          <a:ea typeface="Georgia"/>
                          <a:cs typeface="Georgia"/>
                          <a:sym typeface="Georgia"/>
                          <a:hlinkClick r:id="rId9"/>
                        </a:rPr>
                        <a:t>https://webkit.org/blog/6900/webdriver-support-in-safari-10/</a:t>
                      </a:r>
                      <a:endParaRPr u="sng">
                        <a:solidFill>
                          <a:srgbClr val="004B6B"/>
                        </a:solidFill>
                        <a:highlight>
                          <a:srgbClr val="FFFFFF"/>
                        </a:highlight>
                        <a:latin typeface="Georgia"/>
                        <a:ea typeface="Georgia"/>
                        <a:cs typeface="Georgia"/>
                        <a:sym typeface="Georgia"/>
                        <a:hlinkClick r:id="rId10"/>
                      </a:endParaRPr>
                    </a:p>
                  </a:txBody>
                  <a:tcPr marT="41275" marB="41275" marR="115575" marL="115575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6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p83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ko-KR"/>
              <a:t>Selenium</a:t>
            </a:r>
            <a:endParaRPr/>
          </a:p>
        </p:txBody>
      </p:sp>
      <p:sp>
        <p:nvSpPr>
          <p:cNvPr id="828" name="Google Shape;828;p83"/>
          <p:cNvSpPr txBox="1"/>
          <p:nvPr>
            <p:ph idx="2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139700" rtl="0" algn="l">
              <a:spcBef>
                <a:spcPts val="750"/>
              </a:spcBef>
              <a:spcAft>
                <a:spcPts val="0"/>
              </a:spcAft>
              <a:buSzPts val="800"/>
              <a:buNone/>
            </a:pPr>
            <a:r>
              <a:rPr lang="ko-KR"/>
              <a:t>Selenium</a:t>
            </a:r>
            <a:endParaRPr/>
          </a:p>
          <a:p>
            <a:pPr indent="0" lvl="0" marL="1397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800"/>
              <a:buNone/>
            </a:pPr>
            <a:r>
              <a:t/>
            </a:r>
            <a:endParaRPr/>
          </a:p>
        </p:txBody>
      </p:sp>
      <p:pic>
        <p:nvPicPr>
          <p:cNvPr id="829" name="Google Shape;829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1325" y="820950"/>
            <a:ext cx="6587681" cy="419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3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p84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ko-KR"/>
              <a:t>WebDriver - get</a:t>
            </a:r>
            <a:endParaRPr/>
          </a:p>
        </p:txBody>
      </p:sp>
      <p:sp>
        <p:nvSpPr>
          <p:cNvPr id="835" name="Google Shape;835;p84"/>
          <p:cNvSpPr txBox="1"/>
          <p:nvPr>
            <p:ph idx="2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139700" rtl="0" algn="l">
              <a:spcBef>
                <a:spcPts val="750"/>
              </a:spcBef>
              <a:spcAft>
                <a:spcPts val="0"/>
              </a:spcAft>
              <a:buSzPts val="800"/>
              <a:buNone/>
            </a:pPr>
            <a:r>
              <a:rPr lang="ko-KR"/>
              <a:t>Selenium</a:t>
            </a:r>
            <a:endParaRPr/>
          </a:p>
          <a:p>
            <a:pPr indent="0" lvl="0" marL="1397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800"/>
              <a:buNone/>
            </a:pPr>
            <a:r>
              <a:t/>
            </a:r>
            <a:endParaRPr/>
          </a:p>
        </p:txBody>
      </p:sp>
      <p:sp>
        <p:nvSpPr>
          <p:cNvPr id="836" name="Google Shape;836;p84"/>
          <p:cNvSpPr txBox="1"/>
          <p:nvPr/>
        </p:nvSpPr>
        <p:spPr>
          <a:xfrm>
            <a:off x="177800" y="1071750"/>
            <a:ext cx="7290600" cy="7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b="1" lang="ko-KR" sz="2050">
                <a:solidFill>
                  <a:srgbClr val="3E4349"/>
                </a:solidFill>
                <a:latin typeface="Nanum Gothic"/>
                <a:ea typeface="Nanum Gothic"/>
                <a:cs typeface="Nanum Gothic"/>
                <a:sym typeface="Nanum Gothic"/>
              </a:rPr>
              <a:t>WebDriver.get(</a:t>
            </a:r>
            <a:r>
              <a:rPr b="1" lang="ko-KR" sz="2050">
                <a:solidFill>
                  <a:srgbClr val="FF0000"/>
                </a:solidFill>
                <a:latin typeface="Nanum Gothic"/>
                <a:ea typeface="Nanum Gothic"/>
                <a:cs typeface="Nanum Gothic"/>
                <a:sym typeface="Nanum Gothic"/>
              </a:rPr>
              <a:t>&lt;url&gt;</a:t>
            </a:r>
            <a:r>
              <a:rPr b="1" lang="ko-KR" sz="2050">
                <a:solidFill>
                  <a:srgbClr val="3E4349"/>
                </a:solidFill>
                <a:latin typeface="Nanum Gothic"/>
                <a:ea typeface="Nanum Gothic"/>
                <a:cs typeface="Nanum Gothic"/>
                <a:sym typeface="Nanum Gothic"/>
              </a:rPr>
              <a:t>) - 접속하기</a:t>
            </a:r>
            <a:endParaRPr b="1" sz="2050">
              <a:solidFill>
                <a:srgbClr val="3E4349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837" name="Google Shape;837;p84"/>
          <p:cNvSpPr/>
          <p:nvPr/>
        </p:nvSpPr>
        <p:spPr>
          <a:xfrm>
            <a:off x="186575" y="2154500"/>
            <a:ext cx="4376100" cy="2469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&gt;&gt; driver.get('https://www.naver.com')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&gt;&gt; driver.title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rgbClr val="3E4349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85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ko-KR"/>
              <a:t>WebDriver - Element 찾기</a:t>
            </a:r>
            <a:endParaRPr/>
          </a:p>
        </p:txBody>
      </p:sp>
      <p:sp>
        <p:nvSpPr>
          <p:cNvPr id="843" name="Google Shape;843;p85"/>
          <p:cNvSpPr txBox="1"/>
          <p:nvPr>
            <p:ph idx="2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139700" rtl="0" algn="l">
              <a:spcBef>
                <a:spcPts val="750"/>
              </a:spcBef>
              <a:spcAft>
                <a:spcPts val="0"/>
              </a:spcAft>
              <a:buSzPts val="800"/>
              <a:buNone/>
            </a:pPr>
            <a:r>
              <a:rPr lang="ko-KR"/>
              <a:t>Selenium</a:t>
            </a:r>
            <a:endParaRPr/>
          </a:p>
          <a:p>
            <a:pPr indent="0" lvl="0" marL="1397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800"/>
              <a:buNone/>
            </a:pPr>
            <a:r>
              <a:t/>
            </a:r>
            <a:endParaRPr/>
          </a:p>
        </p:txBody>
      </p:sp>
      <p:sp>
        <p:nvSpPr>
          <p:cNvPr id="844" name="Google Shape;844;p85"/>
          <p:cNvSpPr txBox="1"/>
          <p:nvPr/>
        </p:nvSpPr>
        <p:spPr>
          <a:xfrm>
            <a:off x="177800" y="1300350"/>
            <a:ext cx="7290600" cy="7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50">
                <a:solidFill>
                  <a:srgbClr val="3E4349"/>
                </a:solidFill>
                <a:latin typeface="Nanum Gothic"/>
                <a:ea typeface="Nanum Gothic"/>
                <a:cs typeface="Nanum Gothic"/>
                <a:sym typeface="Nanum Gothic"/>
              </a:rPr>
              <a:t>WebDriver.find_element_by_class_name</a:t>
            </a:r>
            <a:endParaRPr b="1" sz="1650">
              <a:solidFill>
                <a:srgbClr val="3E4349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ko-KR" sz="1650">
                <a:solidFill>
                  <a:srgbClr val="3E4349"/>
                </a:solidFill>
                <a:latin typeface="Nanum Gothic"/>
                <a:ea typeface="Nanum Gothic"/>
                <a:cs typeface="Nanum Gothic"/>
                <a:sym typeface="Nanum Gothic"/>
              </a:rPr>
              <a:t>WebDriver.find_element_by_id</a:t>
            </a:r>
            <a:endParaRPr b="1" sz="1650">
              <a:solidFill>
                <a:srgbClr val="3E4349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ko-KR" sz="1650">
                <a:solidFill>
                  <a:srgbClr val="3E4349"/>
                </a:solidFill>
                <a:latin typeface="Nanum Gothic"/>
                <a:ea typeface="Nanum Gothic"/>
                <a:cs typeface="Nanum Gothic"/>
                <a:sym typeface="Nanum Gothic"/>
              </a:rPr>
              <a:t>WebDriver.find_element_by_xpath</a:t>
            </a:r>
            <a:endParaRPr b="1" sz="1650">
              <a:solidFill>
                <a:srgbClr val="3E4349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ko-KR" sz="1650">
                <a:solidFill>
                  <a:srgbClr val="3E4349"/>
                </a:solidFill>
                <a:latin typeface="Nanum Gothic"/>
                <a:ea typeface="Nanum Gothic"/>
                <a:cs typeface="Nanum Gothic"/>
                <a:sym typeface="Nanum Gothic"/>
              </a:rPr>
              <a:t>WebDriver.find_element_by_link_text</a:t>
            </a:r>
            <a:endParaRPr b="1" sz="1650">
              <a:solidFill>
                <a:srgbClr val="3E4349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ko-KR" sz="1650">
                <a:solidFill>
                  <a:srgbClr val="3E4349"/>
                </a:solidFill>
                <a:latin typeface="Nanum Gothic"/>
                <a:ea typeface="Nanum Gothic"/>
                <a:cs typeface="Nanum Gothic"/>
                <a:sym typeface="Nanum Gothic"/>
              </a:rPr>
              <a:t>WebDriver.find_element_by_tag_name</a:t>
            </a:r>
            <a:endParaRPr b="1" sz="1650">
              <a:solidFill>
                <a:srgbClr val="3E4349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650">
              <a:solidFill>
                <a:srgbClr val="3E4349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b="1" sz="1650">
              <a:solidFill>
                <a:srgbClr val="3E4349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845" name="Google Shape;845;p85"/>
          <p:cNvSpPr txBox="1"/>
          <p:nvPr>
            <p:ph type="title"/>
          </p:nvPr>
        </p:nvSpPr>
        <p:spPr>
          <a:xfrm>
            <a:off x="177800" y="933450"/>
            <a:ext cx="42237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ko-KR"/>
              <a:t>elem 단수 선택</a:t>
            </a:r>
            <a:endParaRPr/>
          </a:p>
        </p:txBody>
      </p:sp>
      <p:cxnSp>
        <p:nvCxnSpPr>
          <p:cNvPr id="846" name="Google Shape;846;p85"/>
          <p:cNvCxnSpPr/>
          <p:nvPr/>
        </p:nvCxnSpPr>
        <p:spPr>
          <a:xfrm>
            <a:off x="204250" y="1316175"/>
            <a:ext cx="31845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47" name="Google Shape;847;p85"/>
          <p:cNvSpPr txBox="1"/>
          <p:nvPr>
            <p:ph type="title"/>
          </p:nvPr>
        </p:nvSpPr>
        <p:spPr>
          <a:xfrm>
            <a:off x="4401500" y="933450"/>
            <a:ext cx="42237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ko-KR"/>
              <a:t>elem 복수 선택</a:t>
            </a:r>
            <a:endParaRPr/>
          </a:p>
        </p:txBody>
      </p:sp>
      <p:cxnSp>
        <p:nvCxnSpPr>
          <p:cNvPr id="848" name="Google Shape;848;p85"/>
          <p:cNvCxnSpPr/>
          <p:nvPr/>
        </p:nvCxnSpPr>
        <p:spPr>
          <a:xfrm>
            <a:off x="4427950" y="1316175"/>
            <a:ext cx="31845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49" name="Google Shape;849;p85"/>
          <p:cNvSpPr txBox="1"/>
          <p:nvPr/>
        </p:nvSpPr>
        <p:spPr>
          <a:xfrm>
            <a:off x="4427950" y="935175"/>
            <a:ext cx="59604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50">
              <a:solidFill>
                <a:srgbClr val="3E4349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ko-KR" sz="1650">
                <a:solidFill>
                  <a:srgbClr val="3E4349"/>
                </a:solidFill>
                <a:latin typeface="Nanum Gothic"/>
                <a:ea typeface="Nanum Gothic"/>
                <a:cs typeface="Nanum Gothic"/>
                <a:sym typeface="Nanum Gothic"/>
              </a:rPr>
              <a:t>WebDriver.find_elements_by_class_name</a:t>
            </a:r>
            <a:endParaRPr b="1" sz="1650">
              <a:solidFill>
                <a:srgbClr val="3E4349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ko-KR" sz="1650">
                <a:solidFill>
                  <a:srgbClr val="3E4349"/>
                </a:solidFill>
                <a:latin typeface="Nanum Gothic"/>
                <a:ea typeface="Nanum Gothic"/>
                <a:cs typeface="Nanum Gothic"/>
                <a:sym typeface="Nanum Gothic"/>
              </a:rPr>
              <a:t>WebDriver.find_elements_by_id</a:t>
            </a:r>
            <a:endParaRPr b="1" sz="1650">
              <a:solidFill>
                <a:srgbClr val="3E4349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ko-KR" sz="1650">
                <a:solidFill>
                  <a:srgbClr val="3E4349"/>
                </a:solidFill>
                <a:latin typeface="Nanum Gothic"/>
                <a:ea typeface="Nanum Gothic"/>
                <a:cs typeface="Nanum Gothic"/>
                <a:sym typeface="Nanum Gothic"/>
              </a:rPr>
              <a:t>WebDriver.find_elements_by_xpath</a:t>
            </a:r>
            <a:endParaRPr b="1" sz="1650">
              <a:solidFill>
                <a:srgbClr val="3E4349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ko-KR" sz="1650">
                <a:solidFill>
                  <a:srgbClr val="3E4349"/>
                </a:solidFill>
                <a:latin typeface="Nanum Gothic"/>
                <a:ea typeface="Nanum Gothic"/>
                <a:cs typeface="Nanum Gothic"/>
                <a:sym typeface="Nanum Gothic"/>
              </a:rPr>
              <a:t>WebDriver.find_elements_by_link_text</a:t>
            </a:r>
            <a:endParaRPr b="1" sz="1650">
              <a:solidFill>
                <a:srgbClr val="3E4349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rPr b="1" lang="ko-KR" sz="1650">
                <a:solidFill>
                  <a:srgbClr val="3E4349"/>
                </a:solidFill>
                <a:latin typeface="Nanum Gothic"/>
                <a:ea typeface="Nanum Gothic"/>
                <a:cs typeface="Nanum Gothic"/>
                <a:sym typeface="Nanum Gothic"/>
              </a:rPr>
              <a:t>WebDriver.find_elements_by_tag_name</a:t>
            </a:r>
            <a:endParaRPr b="1" sz="1650">
              <a:solidFill>
                <a:srgbClr val="3E4349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86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ko-KR"/>
              <a:t>WebDriver - 유용한 함수</a:t>
            </a:r>
            <a:endParaRPr/>
          </a:p>
        </p:txBody>
      </p:sp>
      <p:sp>
        <p:nvSpPr>
          <p:cNvPr id="855" name="Google Shape;855;p86"/>
          <p:cNvSpPr txBox="1"/>
          <p:nvPr>
            <p:ph idx="2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139700" rtl="0" algn="l">
              <a:spcBef>
                <a:spcPts val="750"/>
              </a:spcBef>
              <a:spcAft>
                <a:spcPts val="0"/>
              </a:spcAft>
              <a:buSzPts val="800"/>
              <a:buNone/>
            </a:pPr>
            <a:r>
              <a:rPr lang="ko-KR"/>
              <a:t>Selenium</a:t>
            </a:r>
            <a:endParaRPr/>
          </a:p>
          <a:p>
            <a:pPr indent="0" lvl="0" marL="1397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800"/>
              <a:buNone/>
            </a:pPr>
            <a:r>
              <a:t/>
            </a:r>
            <a:endParaRPr/>
          </a:p>
        </p:txBody>
      </p:sp>
      <p:sp>
        <p:nvSpPr>
          <p:cNvPr id="856" name="Google Shape;856;p86"/>
          <p:cNvSpPr txBox="1"/>
          <p:nvPr/>
        </p:nvSpPr>
        <p:spPr>
          <a:xfrm>
            <a:off x="177800" y="1300350"/>
            <a:ext cx="7290600" cy="7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50">
                <a:solidFill>
                  <a:srgbClr val="3E4349"/>
                </a:solidFill>
                <a:latin typeface="Nanum Gothic"/>
                <a:ea typeface="Nanum Gothic"/>
                <a:cs typeface="Nanum Gothic"/>
                <a:sym typeface="Nanum Gothic"/>
              </a:rPr>
              <a:t>driver.maximize_window()</a:t>
            </a:r>
            <a:endParaRPr b="1" sz="1650">
              <a:solidFill>
                <a:srgbClr val="3E4349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rPr b="1" lang="ko-KR" sz="1650">
                <a:solidFill>
                  <a:srgbClr val="3E4349"/>
                </a:solidFill>
                <a:latin typeface="Nanum Gothic"/>
                <a:ea typeface="Nanum Gothic"/>
                <a:cs typeface="Nanum Gothic"/>
                <a:sym typeface="Nanum Gothic"/>
              </a:rPr>
              <a:t>driver.get_window_size()</a:t>
            </a:r>
            <a:endParaRPr b="1" sz="1650">
              <a:solidFill>
                <a:srgbClr val="3E4349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857" name="Google Shape;857;p86"/>
          <p:cNvSpPr txBox="1"/>
          <p:nvPr>
            <p:ph type="title"/>
          </p:nvPr>
        </p:nvSpPr>
        <p:spPr>
          <a:xfrm>
            <a:off x="177800" y="933450"/>
            <a:ext cx="42237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ko-KR"/>
              <a:t>window</a:t>
            </a:r>
            <a:endParaRPr/>
          </a:p>
        </p:txBody>
      </p:sp>
      <p:cxnSp>
        <p:nvCxnSpPr>
          <p:cNvPr id="858" name="Google Shape;858;p86"/>
          <p:cNvCxnSpPr/>
          <p:nvPr/>
        </p:nvCxnSpPr>
        <p:spPr>
          <a:xfrm>
            <a:off x="204250" y="1316175"/>
            <a:ext cx="31845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59" name="Google Shape;859;p86"/>
          <p:cNvSpPr txBox="1"/>
          <p:nvPr>
            <p:ph type="title"/>
          </p:nvPr>
        </p:nvSpPr>
        <p:spPr>
          <a:xfrm>
            <a:off x="4401500" y="933450"/>
            <a:ext cx="42237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ko-KR"/>
              <a:t>Screenshot</a:t>
            </a:r>
            <a:endParaRPr/>
          </a:p>
        </p:txBody>
      </p:sp>
      <p:cxnSp>
        <p:nvCxnSpPr>
          <p:cNvPr id="860" name="Google Shape;860;p86"/>
          <p:cNvCxnSpPr/>
          <p:nvPr/>
        </p:nvCxnSpPr>
        <p:spPr>
          <a:xfrm>
            <a:off x="4427950" y="1316175"/>
            <a:ext cx="31845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61" name="Google Shape;861;p86"/>
          <p:cNvSpPr txBox="1"/>
          <p:nvPr/>
        </p:nvSpPr>
        <p:spPr>
          <a:xfrm>
            <a:off x="4401500" y="1417075"/>
            <a:ext cx="5960400" cy="9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50">
                <a:solidFill>
                  <a:srgbClr val="3E4349"/>
                </a:solidFill>
                <a:latin typeface="Nanum Gothic"/>
                <a:ea typeface="Nanum Gothic"/>
                <a:cs typeface="Nanum Gothic"/>
                <a:sym typeface="Nanum Gothic"/>
              </a:rPr>
              <a:t>driver.get_screenshot_as_png()</a:t>
            </a:r>
            <a:endParaRPr b="1" sz="1650">
              <a:solidFill>
                <a:srgbClr val="3E4349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rPr b="1" lang="ko-KR" sz="1650">
                <a:solidFill>
                  <a:srgbClr val="3E4349"/>
                </a:solidFill>
                <a:latin typeface="Nanum Gothic"/>
                <a:ea typeface="Nanum Gothic"/>
                <a:cs typeface="Nanum Gothic"/>
                <a:sym typeface="Nanum Gothic"/>
              </a:rPr>
              <a:t>driver.save_screenshot(filename)</a:t>
            </a:r>
            <a:endParaRPr b="1" sz="1650">
              <a:solidFill>
                <a:srgbClr val="3E4349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862" name="Google Shape;862;p86"/>
          <p:cNvSpPr txBox="1"/>
          <p:nvPr>
            <p:ph type="title"/>
          </p:nvPr>
        </p:nvSpPr>
        <p:spPr>
          <a:xfrm>
            <a:off x="177800" y="2189025"/>
            <a:ext cx="42237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ko-KR"/>
              <a:t>Page</a:t>
            </a:r>
            <a:endParaRPr/>
          </a:p>
        </p:txBody>
      </p:sp>
      <p:cxnSp>
        <p:nvCxnSpPr>
          <p:cNvPr id="863" name="Google Shape;863;p86"/>
          <p:cNvCxnSpPr/>
          <p:nvPr/>
        </p:nvCxnSpPr>
        <p:spPr>
          <a:xfrm>
            <a:off x="204250" y="2571750"/>
            <a:ext cx="31845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64" name="Google Shape;864;p86"/>
          <p:cNvSpPr txBox="1"/>
          <p:nvPr/>
        </p:nvSpPr>
        <p:spPr>
          <a:xfrm>
            <a:off x="177800" y="2587575"/>
            <a:ext cx="3648300" cy="14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50">
                <a:solidFill>
                  <a:srgbClr val="3E4349"/>
                </a:solidFill>
                <a:latin typeface="Nanum Gothic"/>
                <a:ea typeface="Nanum Gothic"/>
                <a:cs typeface="Nanum Gothic"/>
                <a:sym typeface="Nanum Gothic"/>
              </a:rPr>
              <a:t>driver.page_source</a:t>
            </a:r>
            <a:endParaRPr b="1" sz="1650">
              <a:solidFill>
                <a:srgbClr val="3E4349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ko-KR" sz="1650">
                <a:solidFill>
                  <a:srgbClr val="3E4349"/>
                </a:solidFill>
                <a:latin typeface="Nanum Gothic"/>
                <a:ea typeface="Nanum Gothic"/>
                <a:cs typeface="Nanum Gothic"/>
                <a:sym typeface="Nanum Gothic"/>
              </a:rPr>
              <a:t>driver.back()</a:t>
            </a:r>
            <a:endParaRPr b="1" sz="1650">
              <a:solidFill>
                <a:srgbClr val="3E4349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rPr b="1" lang="ko-KR" sz="1650">
                <a:solidFill>
                  <a:srgbClr val="3E4349"/>
                </a:solidFill>
                <a:latin typeface="Nanum Gothic"/>
                <a:ea typeface="Nanum Gothic"/>
                <a:cs typeface="Nanum Gothic"/>
                <a:sym typeface="Nanum Gothic"/>
              </a:rPr>
              <a:t>driver.forward()</a:t>
            </a:r>
            <a:endParaRPr b="1" sz="1650">
              <a:solidFill>
                <a:srgbClr val="3E4349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865" name="Google Shape;865;p86"/>
          <p:cNvSpPr txBox="1"/>
          <p:nvPr>
            <p:ph type="title"/>
          </p:nvPr>
        </p:nvSpPr>
        <p:spPr>
          <a:xfrm>
            <a:off x="4401500" y="2189025"/>
            <a:ext cx="42237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ko-KR"/>
              <a:t>keys</a:t>
            </a:r>
            <a:endParaRPr/>
          </a:p>
        </p:txBody>
      </p:sp>
      <p:cxnSp>
        <p:nvCxnSpPr>
          <p:cNvPr id="866" name="Google Shape;866;p86"/>
          <p:cNvCxnSpPr/>
          <p:nvPr/>
        </p:nvCxnSpPr>
        <p:spPr>
          <a:xfrm>
            <a:off x="4427950" y="2571750"/>
            <a:ext cx="31845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67" name="Google Shape;867;p86"/>
          <p:cNvSpPr txBox="1"/>
          <p:nvPr/>
        </p:nvSpPr>
        <p:spPr>
          <a:xfrm>
            <a:off x="4401500" y="2587575"/>
            <a:ext cx="3648300" cy="14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b="1" lang="ko-KR" sz="1650">
                <a:solidFill>
                  <a:srgbClr val="3E4349"/>
                </a:solidFill>
                <a:latin typeface="Nanum Gothic"/>
                <a:ea typeface="Nanum Gothic"/>
                <a:cs typeface="Nanum Gothic"/>
                <a:sym typeface="Nanum Gothic"/>
              </a:rPr>
              <a:t>elem.send_keys()</a:t>
            </a:r>
            <a:endParaRPr b="1" sz="1650">
              <a:solidFill>
                <a:srgbClr val="3E4349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5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ko-KR"/>
              <a:t>웹 스크레이핑</a:t>
            </a:r>
            <a:endParaRPr/>
          </a:p>
        </p:txBody>
      </p:sp>
      <p:sp>
        <p:nvSpPr>
          <p:cNvPr id="114" name="Google Shape;114;p15"/>
          <p:cNvSpPr txBox="1"/>
          <p:nvPr>
            <p:ph idx="1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1397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800"/>
              <a:buNone/>
            </a:pPr>
            <a:r>
              <a:rPr lang="ko-KR"/>
              <a:t>웹 스크레이핑</a:t>
            </a:r>
            <a:endParaRPr/>
          </a:p>
        </p:txBody>
      </p:sp>
      <p:sp>
        <p:nvSpPr>
          <p:cNvPr id="115" name="Google Shape;115;p15"/>
          <p:cNvSpPr/>
          <p:nvPr/>
        </p:nvSpPr>
        <p:spPr>
          <a:xfrm>
            <a:off x="523763" y="1579482"/>
            <a:ext cx="80964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스크레이핑</a:t>
            </a:r>
            <a:r>
              <a:rPr lang="ko-KR" sz="2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(scraping)이란 </a:t>
            </a:r>
            <a:r>
              <a:rPr i="0" lang="ko-KR" sz="20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웹 크롤링</a:t>
            </a:r>
            <a:r>
              <a:rPr b="0" i="0" lang="ko-KR" sz="20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(Web Crawling) 이라고도 하며, </a:t>
            </a:r>
            <a:r>
              <a:rPr b="1" i="0" lang="ko-KR" sz="20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통신</a:t>
            </a:r>
            <a:r>
              <a:rPr b="0" i="0" lang="ko-KR" sz="20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을 통해 </a:t>
            </a:r>
            <a:r>
              <a:rPr i="0" lang="ko-KR" sz="20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웹 사이트에서 원하는 정보를 자동으로 수집하</a:t>
            </a:r>
            <a:r>
              <a:rPr lang="ko-KR" sz="2000">
                <a:latin typeface="Nanum Gothic"/>
                <a:ea typeface="Nanum Gothic"/>
                <a:cs typeface="Nanum Gothic"/>
                <a:sym typeface="Nanum Gothic"/>
              </a:rPr>
              <a:t>고 정리하는 것</a:t>
            </a:r>
            <a:endParaRPr i="0" sz="20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16" name="Google Shape;116;p15"/>
          <p:cNvSpPr/>
          <p:nvPr/>
        </p:nvSpPr>
        <p:spPr>
          <a:xfrm>
            <a:off x="504742" y="3291830"/>
            <a:ext cx="80964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ko-KR" sz="32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통신이란?</a:t>
            </a:r>
            <a:endParaRPr i="0" sz="32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p87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ko-KR"/>
              <a:t>WebDriver - 유용한 함수</a:t>
            </a:r>
            <a:endParaRPr/>
          </a:p>
        </p:txBody>
      </p:sp>
      <p:sp>
        <p:nvSpPr>
          <p:cNvPr id="873" name="Google Shape;873;p87"/>
          <p:cNvSpPr txBox="1"/>
          <p:nvPr>
            <p:ph idx="2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139700" rtl="0" algn="l">
              <a:spcBef>
                <a:spcPts val="750"/>
              </a:spcBef>
              <a:spcAft>
                <a:spcPts val="0"/>
              </a:spcAft>
              <a:buSzPts val="800"/>
              <a:buNone/>
            </a:pPr>
            <a:r>
              <a:rPr lang="ko-KR"/>
              <a:t>Selenium</a:t>
            </a:r>
            <a:endParaRPr/>
          </a:p>
          <a:p>
            <a:pPr indent="0" lvl="0" marL="1397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800"/>
              <a:buNone/>
            </a:pPr>
            <a:r>
              <a:t/>
            </a:r>
            <a:endParaRPr/>
          </a:p>
        </p:txBody>
      </p:sp>
      <p:sp>
        <p:nvSpPr>
          <p:cNvPr id="874" name="Google Shape;874;p87"/>
          <p:cNvSpPr txBox="1"/>
          <p:nvPr>
            <p:ph type="title"/>
          </p:nvPr>
        </p:nvSpPr>
        <p:spPr>
          <a:xfrm>
            <a:off x="177800" y="933450"/>
            <a:ext cx="42237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ko-KR"/>
              <a:t>wait</a:t>
            </a:r>
            <a:endParaRPr/>
          </a:p>
        </p:txBody>
      </p:sp>
      <p:cxnSp>
        <p:nvCxnSpPr>
          <p:cNvPr id="875" name="Google Shape;875;p87"/>
          <p:cNvCxnSpPr/>
          <p:nvPr/>
        </p:nvCxnSpPr>
        <p:spPr>
          <a:xfrm>
            <a:off x="204250" y="1316175"/>
            <a:ext cx="31845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76" name="Google Shape;876;p87"/>
          <p:cNvSpPr txBox="1"/>
          <p:nvPr/>
        </p:nvSpPr>
        <p:spPr>
          <a:xfrm>
            <a:off x="177800" y="1300350"/>
            <a:ext cx="3648300" cy="14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50">
                <a:solidFill>
                  <a:srgbClr val="3E4349"/>
                </a:solidFill>
                <a:latin typeface="Nanum Gothic"/>
                <a:ea typeface="Nanum Gothic"/>
                <a:cs typeface="Nanum Gothic"/>
                <a:sym typeface="Nanum Gothic"/>
              </a:rPr>
              <a:t>driver.page_source</a:t>
            </a:r>
            <a:endParaRPr b="1" sz="1650">
              <a:solidFill>
                <a:srgbClr val="3E4349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rPr b="1" lang="ko-KR" sz="1650">
                <a:solidFill>
                  <a:srgbClr val="3E4349"/>
                </a:solidFill>
                <a:latin typeface="Nanum Gothic"/>
                <a:ea typeface="Nanum Gothic"/>
                <a:cs typeface="Nanum Gothic"/>
                <a:sym typeface="Nanum Gothic"/>
              </a:rPr>
              <a:t>driver.implicitly_wait(10)</a:t>
            </a:r>
            <a:endParaRPr b="1" sz="1650">
              <a:solidFill>
                <a:srgbClr val="3E4349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88"/>
          <p:cNvSpPr txBox="1"/>
          <p:nvPr>
            <p:ph type="ctrTitle"/>
          </p:nvPr>
        </p:nvSpPr>
        <p:spPr>
          <a:xfrm>
            <a:off x="894155" y="2088791"/>
            <a:ext cx="6858000" cy="664800"/>
          </a:xfrm>
          <a:prstGeom prst="rect">
            <a:avLst/>
          </a:prstGeom>
          <a:noFill/>
          <a:ln>
            <a:noFill/>
          </a:ln>
        </p:spPr>
        <p:txBody>
          <a:bodyPr anchorCtr="0" anchor="b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ko-KR"/>
              <a:t>이미지 저장</a:t>
            </a:r>
            <a:endParaRPr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89"/>
          <p:cNvSpPr txBox="1"/>
          <p:nvPr>
            <p:ph type="ctrTitle"/>
          </p:nvPr>
        </p:nvSpPr>
        <p:spPr>
          <a:xfrm>
            <a:off x="1143000" y="2072634"/>
            <a:ext cx="6858000" cy="590400"/>
          </a:xfrm>
          <a:prstGeom prst="rect">
            <a:avLst/>
          </a:prstGeom>
        </p:spPr>
        <p:txBody>
          <a:bodyPr anchorCtr="0" anchor="b" bIns="17125" lIns="34275" spcFirstLastPara="1" rIns="34275" wrap="square" tIns="17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이미지 및 파일 저장</a:t>
            </a:r>
            <a:endParaRPr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3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p90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크롤링 해보아요.</a:t>
            </a:r>
            <a:endParaRPr/>
          </a:p>
        </p:txBody>
      </p:sp>
      <p:sp>
        <p:nvSpPr>
          <p:cNvPr id="895" name="Google Shape;895;p90"/>
          <p:cNvSpPr txBox="1"/>
          <p:nvPr>
            <p:ph idx="2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네트워크 탭 분석</a:t>
            </a:r>
            <a:endParaRPr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6" name="Google Shape;896;p90"/>
          <p:cNvSpPr txBox="1"/>
          <p:nvPr/>
        </p:nvSpPr>
        <p:spPr>
          <a:xfrm>
            <a:off x="177800" y="107175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u="sng">
                <a:solidFill>
                  <a:schemeClr val="hlink"/>
                </a:solidFill>
                <a:hlinkClick r:id="rId3"/>
              </a:rPr>
              <a:t>https://search.naver.com/search.naver?where=news&amp;query=환율전쟁</a:t>
            </a:r>
            <a:endParaRPr sz="2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/>
              <a:t>URL읽을 수 있지요?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/>
              <a:t>오른쪽 뉴스기사는 이미지와 함께 있습니다.</a:t>
            </a:r>
            <a:endParaRPr sz="1700"/>
          </a:p>
        </p:txBody>
      </p:sp>
      <p:pic>
        <p:nvPicPr>
          <p:cNvPr id="897" name="Google Shape;897;p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72475" y="793150"/>
            <a:ext cx="5284479" cy="419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91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크롤링 해보아요.</a:t>
            </a:r>
            <a:endParaRPr/>
          </a:p>
        </p:txBody>
      </p:sp>
      <p:sp>
        <p:nvSpPr>
          <p:cNvPr id="904" name="Google Shape;904;p91"/>
          <p:cNvSpPr txBox="1"/>
          <p:nvPr>
            <p:ph idx="2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네트워크 탭 분석</a:t>
            </a:r>
            <a:endParaRPr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5" name="Google Shape;905;p91"/>
          <p:cNvSpPr txBox="1"/>
          <p:nvPr/>
        </p:nvSpPr>
        <p:spPr>
          <a:xfrm>
            <a:off x="177800" y="107175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/>
              <a:t>HTML에서 이미지 표현 방법은?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/>
              <a:t>→ img 태그에 src 속성 값을 입력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ko-KR" sz="1100"/>
              <a:t>&lt;img src=</a:t>
            </a:r>
            <a:r>
              <a:rPr lang="ko-KR" sz="1100">
                <a:solidFill>
                  <a:srgbClr val="0000FF"/>
                </a:solidFill>
              </a:rPr>
              <a:t>"https://search.pstatic.net/common/?src=https%3A%2F%2Fimgnews.pstatic.net%2Fimage%2Forigin%2F050%2F2019%2F08%2F13%2F51067.jpg&amp;amp;type=ofullfill80_80_q75_re2</a:t>
            </a:r>
            <a:r>
              <a:rPr lang="ko-KR" sz="1100"/>
              <a:t>" class="" alt="미·중 환율전쟁 돌입" width="80" height="80" onerror="this.parentNode.style.display='none';"&gt;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906" name="Google Shape;906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77800" y="1209450"/>
            <a:ext cx="5804552" cy="3214909"/>
          </a:xfrm>
          <a:prstGeom prst="rect">
            <a:avLst/>
          </a:prstGeom>
          <a:noFill/>
          <a:ln>
            <a:noFill/>
          </a:ln>
        </p:spPr>
      </p:pic>
      <p:sp>
        <p:nvSpPr>
          <p:cNvPr id="907" name="Google Shape;907;p91"/>
          <p:cNvSpPr/>
          <p:nvPr/>
        </p:nvSpPr>
        <p:spPr>
          <a:xfrm>
            <a:off x="3219200" y="3330325"/>
            <a:ext cx="5745000" cy="14247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2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92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크롤링 해보아요.</a:t>
            </a:r>
            <a:endParaRPr/>
          </a:p>
        </p:txBody>
      </p:sp>
      <p:sp>
        <p:nvSpPr>
          <p:cNvPr id="914" name="Google Shape;914;p92"/>
          <p:cNvSpPr txBox="1"/>
          <p:nvPr>
            <p:ph idx="2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네트워크 탭 분석</a:t>
            </a:r>
            <a:endParaRPr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5" name="Google Shape;915;p92"/>
          <p:cNvSpPr txBox="1"/>
          <p:nvPr/>
        </p:nvSpPr>
        <p:spPr>
          <a:xfrm>
            <a:off x="177800" y="1071750"/>
            <a:ext cx="42348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/>
              <a:t>&lt;img src=</a:t>
            </a:r>
            <a:r>
              <a:rPr lang="ko-KR" sz="1100">
                <a:solidFill>
                  <a:srgbClr val="0000FF"/>
                </a:solidFill>
              </a:rPr>
              <a:t>"https://search.pstatic.net/common/?src=https%3A%2F%2Fimgnews.pstatic.net%2Fimage%2Forigin%2F050%2F2019%2F08%2F13%2F51067.jpg&amp;amp;type=ofullfill80_80_q75_re2</a:t>
            </a:r>
            <a:r>
              <a:rPr lang="ko-KR" sz="1100"/>
              <a:t>" class="" alt="미·중 환율전쟁 돌입" width="80" height="80" onerror="this.parentNode.style.display='none';"&gt;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/>
              <a:t>웹은 Request &amp; Response!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/>
              <a:t>Request를 해당 </a:t>
            </a:r>
            <a:r>
              <a:rPr b="1" lang="ko-KR" sz="1600"/>
              <a:t>source(src) </a:t>
            </a:r>
            <a:r>
              <a:rPr lang="ko-KR" sz="1600"/>
              <a:t>로 보내면 이미지를 준다!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916" name="Google Shape;916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6050" y="1283475"/>
            <a:ext cx="2012400" cy="201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p93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이미지 크롤링 두가지 방법</a:t>
            </a:r>
            <a:endParaRPr/>
          </a:p>
        </p:txBody>
      </p:sp>
      <p:sp>
        <p:nvSpPr>
          <p:cNvPr id="923" name="Google Shape;923;p93"/>
          <p:cNvSpPr txBox="1"/>
          <p:nvPr>
            <p:ph idx="2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네트워크 탭 분석</a:t>
            </a:r>
            <a:endParaRPr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4" name="Google Shape;924;p93"/>
          <p:cNvSpPr txBox="1"/>
          <p:nvPr/>
        </p:nvSpPr>
        <p:spPr>
          <a:xfrm>
            <a:off x="177800" y="1071750"/>
            <a:ext cx="4605000" cy="33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>
                <a:solidFill>
                  <a:schemeClr val="dk1"/>
                </a:solidFill>
              </a:rPr>
              <a:t>이미지 크롤링 방법 두가지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ko-KR">
                <a:solidFill>
                  <a:schemeClr val="dk1"/>
                </a:solidFill>
              </a:rPr>
              <a:t>파일에 해당 이미지의 URL을 저장한다. </a:t>
            </a:r>
            <a:br>
              <a:rPr lang="ko-KR">
                <a:solidFill>
                  <a:schemeClr val="dk1"/>
                </a:solidFill>
              </a:rPr>
            </a:br>
            <a:r>
              <a:rPr lang="ko-KR">
                <a:solidFill>
                  <a:schemeClr val="dk1"/>
                </a:solidFill>
              </a:rPr>
              <a:t>(실제 파일 저장 X, URL 저장) </a:t>
            </a:r>
            <a:br>
              <a:rPr lang="ko-KR">
                <a:solidFill>
                  <a:schemeClr val="dk1"/>
                </a:solidFill>
              </a:rPr>
            </a:br>
            <a:r>
              <a:rPr lang="ko-KR">
                <a:solidFill>
                  <a:schemeClr val="dk1"/>
                </a:solidFill>
              </a:rPr>
              <a:t>→ 개념적 저장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ko-KR">
                <a:solidFill>
                  <a:schemeClr val="dk1"/>
                </a:solidFill>
              </a:rPr>
              <a:t>실제 이미지를 내 컴퓨터에 저장하고, </a:t>
            </a:r>
            <a:br>
              <a:rPr lang="ko-KR">
                <a:solidFill>
                  <a:schemeClr val="dk1"/>
                </a:solidFill>
              </a:rPr>
            </a:br>
            <a:r>
              <a:rPr lang="ko-KR">
                <a:solidFill>
                  <a:schemeClr val="dk1"/>
                </a:solidFill>
              </a:rPr>
              <a:t>저장된 이미지의 경로(파일 경로)를 저장한다.</a:t>
            </a:r>
            <a:br>
              <a:rPr lang="ko-KR">
                <a:solidFill>
                  <a:schemeClr val="dk1"/>
                </a:solidFill>
              </a:rPr>
            </a:br>
            <a:r>
              <a:rPr lang="ko-KR">
                <a:solidFill>
                  <a:schemeClr val="dk1"/>
                </a:solidFill>
              </a:rPr>
              <a:t>→ 물리적 저장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ko-KR">
                <a:solidFill>
                  <a:schemeClr val="dk1"/>
                </a:solidFill>
              </a:rPr>
              <a:t>실제 이미지 binary(바이트)를 저장한다.(Blob Data)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9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p94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이미지 크롤링 두가지 방법</a:t>
            </a:r>
            <a:endParaRPr/>
          </a:p>
        </p:txBody>
      </p:sp>
      <p:sp>
        <p:nvSpPr>
          <p:cNvPr id="931" name="Google Shape;931;p94"/>
          <p:cNvSpPr txBox="1"/>
          <p:nvPr>
            <p:ph idx="2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네트워크 탭 분석</a:t>
            </a:r>
            <a:endParaRPr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2" name="Google Shape;932;p94"/>
          <p:cNvSpPr txBox="1"/>
          <p:nvPr/>
        </p:nvSpPr>
        <p:spPr>
          <a:xfrm>
            <a:off x="177800" y="1071750"/>
            <a:ext cx="42348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/>
              <a:t>이미지 크롤링 방법 두가지</a:t>
            </a:r>
            <a:endParaRPr sz="1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b="1" lang="ko-KR"/>
              <a:t>파일에 해당 이미지의 URL을 저장한다. </a:t>
            </a:r>
            <a:br>
              <a:rPr b="1" lang="ko-KR"/>
            </a:br>
            <a:r>
              <a:rPr b="1" lang="ko-KR"/>
              <a:t>(실제 파일 저장 X, URL 저장) </a:t>
            </a:r>
            <a:br>
              <a:rPr b="1" lang="ko-KR"/>
            </a:br>
            <a:r>
              <a:rPr b="1" lang="ko-KR"/>
              <a:t>→ 개념적 저장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ko-KR"/>
              <a:t>실제 이미지를 내 컴퓨터에 저장하고, </a:t>
            </a:r>
            <a:br>
              <a:rPr lang="ko-KR"/>
            </a:br>
            <a:r>
              <a:rPr lang="ko-KR"/>
              <a:t>저장된 이미지의 경로(파일 경로)를 저장한다.</a:t>
            </a:r>
            <a:br>
              <a:rPr lang="ko-KR"/>
            </a:br>
            <a:r>
              <a:rPr lang="ko-KR"/>
              <a:t>→ 물리적 저장</a:t>
            </a:r>
            <a:endParaRPr/>
          </a:p>
        </p:txBody>
      </p:sp>
      <p:sp>
        <p:nvSpPr>
          <p:cNvPr id="933" name="Google Shape;933;p94"/>
          <p:cNvSpPr txBox="1"/>
          <p:nvPr/>
        </p:nvSpPr>
        <p:spPr>
          <a:xfrm>
            <a:off x="4736450" y="1110100"/>
            <a:ext cx="4107300" cy="30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700">
                <a:latin typeface="Nanum Gothic"/>
                <a:ea typeface="Nanum Gothic"/>
                <a:cs typeface="Nanum Gothic"/>
                <a:sym typeface="Nanum Gothic"/>
              </a:rPr>
              <a:t>&gt;&gt; img = soup.find(‘img’).get(‘src’)</a:t>
            </a:r>
            <a:endParaRPr b="1" sz="17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>
                <a:latin typeface="Nanum Gothic"/>
                <a:ea typeface="Nanum Gothic"/>
                <a:cs typeface="Nanum Gothic"/>
                <a:sym typeface="Nanum Gothic"/>
              </a:rPr>
              <a:t>&gt;&gt; crawl_list.append(</a:t>
            </a:r>
            <a:br>
              <a:rPr lang="ko-KR" sz="1700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 sz="1700">
                <a:latin typeface="Nanum Gothic"/>
                <a:ea typeface="Nanum Gothic"/>
                <a:cs typeface="Nanum Gothic"/>
                <a:sym typeface="Nanum Gothic"/>
              </a:rPr>
              <a:t>	{img:img}</a:t>
            </a:r>
            <a:endParaRPr sz="17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>
                <a:latin typeface="Nanum Gothic"/>
                <a:ea typeface="Nanum Gothic"/>
                <a:cs typeface="Nanum Gothic"/>
                <a:sym typeface="Nanum Gothic"/>
              </a:rPr>
              <a:t>… )</a:t>
            </a:r>
            <a:endParaRPr sz="17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934" name="Google Shape;934;p94"/>
          <p:cNvSpPr/>
          <p:nvPr/>
        </p:nvSpPr>
        <p:spPr>
          <a:xfrm>
            <a:off x="4061150" y="2062950"/>
            <a:ext cx="510900" cy="804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95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이미지 크롤링 두가지 방법</a:t>
            </a:r>
            <a:endParaRPr/>
          </a:p>
        </p:txBody>
      </p:sp>
      <p:sp>
        <p:nvSpPr>
          <p:cNvPr id="941" name="Google Shape;941;p95"/>
          <p:cNvSpPr txBox="1"/>
          <p:nvPr>
            <p:ph idx="2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네트워크 탭 분석</a:t>
            </a:r>
            <a:endParaRPr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2" name="Google Shape;942;p95"/>
          <p:cNvSpPr txBox="1"/>
          <p:nvPr/>
        </p:nvSpPr>
        <p:spPr>
          <a:xfrm>
            <a:off x="177800" y="1071750"/>
            <a:ext cx="42348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/>
              <a:t>이미지 크롤링 방법 두가지</a:t>
            </a:r>
            <a:endParaRPr sz="1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ko-KR"/>
              <a:t>파일에 해당 이미지의 URL을 저장한다. </a:t>
            </a:r>
            <a:br>
              <a:rPr lang="ko-KR"/>
            </a:br>
            <a:r>
              <a:rPr lang="ko-KR"/>
              <a:t>(실제 파일 저장 X, URL 저장) </a:t>
            </a:r>
            <a:br>
              <a:rPr lang="ko-KR"/>
            </a:br>
            <a:r>
              <a:rPr lang="ko-KR"/>
              <a:t>→ 개념적 저장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b="1" lang="ko-KR"/>
              <a:t>실제 이미지를 내 컴퓨터에 저장하고, </a:t>
            </a:r>
            <a:br>
              <a:rPr b="1" lang="ko-KR"/>
            </a:br>
            <a:r>
              <a:rPr b="1" lang="ko-KR"/>
              <a:t>저장된 이미지의 경로(파일 경로)를 저장한다.</a:t>
            </a:r>
            <a:br>
              <a:rPr b="1" lang="ko-KR"/>
            </a:br>
            <a:r>
              <a:rPr b="1" lang="ko-KR"/>
              <a:t>→ 물리적 저장</a:t>
            </a:r>
            <a:endParaRPr b="1"/>
          </a:p>
        </p:txBody>
      </p:sp>
      <p:sp>
        <p:nvSpPr>
          <p:cNvPr id="943" name="Google Shape;943;p95"/>
          <p:cNvSpPr txBox="1"/>
          <p:nvPr/>
        </p:nvSpPr>
        <p:spPr>
          <a:xfrm>
            <a:off x="4736450" y="1165600"/>
            <a:ext cx="41073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500">
                <a:latin typeface="Nanum Gothic"/>
                <a:ea typeface="Nanum Gothic"/>
                <a:cs typeface="Nanum Gothic"/>
                <a:sym typeface="Nanum Gothic"/>
              </a:rPr>
              <a:t>파일 입출력</a:t>
            </a:r>
            <a:endParaRPr b="1" sz="15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500">
                <a:latin typeface="Nanum Gothic"/>
                <a:ea typeface="Nanum Gothic"/>
                <a:cs typeface="Nanum Gothic"/>
                <a:sym typeface="Nanum Gothic"/>
              </a:rPr>
              <a:t>with open(&lt;file이름&gt;, mode)</a:t>
            </a:r>
            <a:endParaRPr b="1" sz="15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500">
                <a:latin typeface="Nanum Gothic"/>
                <a:ea typeface="Nanum Gothic"/>
                <a:cs typeface="Nanum Gothic"/>
                <a:sym typeface="Nanum Gothic"/>
              </a:rPr>
              <a:t>mode의 종류 (w, r, wb, rb)</a:t>
            </a:r>
            <a:endParaRPr b="1" sz="15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500">
                <a:latin typeface="Nanum Gothic"/>
                <a:ea typeface="Nanum Gothic"/>
                <a:cs typeface="Nanum Gothic"/>
                <a:sym typeface="Nanum Gothic"/>
              </a:rPr>
              <a:t>w:   write (text) 모드</a:t>
            </a:r>
            <a:endParaRPr b="1" sz="15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500">
                <a:latin typeface="Nanum Gothic"/>
                <a:ea typeface="Nanum Gothic"/>
                <a:cs typeface="Nanum Gothic"/>
                <a:sym typeface="Nanum Gothic"/>
              </a:rPr>
              <a:t>r:     read (text) 모드</a:t>
            </a:r>
            <a:endParaRPr b="1" sz="15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500">
                <a:latin typeface="Nanum Gothic"/>
                <a:ea typeface="Nanum Gothic"/>
                <a:cs typeface="Nanum Gothic"/>
                <a:sym typeface="Nanum Gothic"/>
              </a:rPr>
              <a:t>wb: write (byte) 모드</a:t>
            </a:r>
            <a:endParaRPr b="1" sz="15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-KR" sz="15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rb:   read (byte) 모드</a:t>
            </a:r>
            <a:endParaRPr b="1" sz="1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944" name="Google Shape;944;p95"/>
          <p:cNvSpPr/>
          <p:nvPr/>
        </p:nvSpPr>
        <p:spPr>
          <a:xfrm>
            <a:off x="4061150" y="2062950"/>
            <a:ext cx="510900" cy="804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9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p96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이미지 크롤링 두가지 방법</a:t>
            </a:r>
            <a:endParaRPr/>
          </a:p>
        </p:txBody>
      </p:sp>
      <p:sp>
        <p:nvSpPr>
          <p:cNvPr id="951" name="Google Shape;951;p96"/>
          <p:cNvSpPr txBox="1"/>
          <p:nvPr>
            <p:ph idx="2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네트워크 탭 분석</a:t>
            </a:r>
            <a:endParaRPr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2" name="Google Shape;952;p96"/>
          <p:cNvSpPr txBox="1"/>
          <p:nvPr/>
        </p:nvSpPr>
        <p:spPr>
          <a:xfrm>
            <a:off x="177800" y="1071750"/>
            <a:ext cx="42348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/>
              <a:t>이미지 크롤링 방법 두가지</a:t>
            </a:r>
            <a:endParaRPr sz="1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ko-KR"/>
              <a:t>파일에 해당 이미지의 URL을 저장한다. </a:t>
            </a:r>
            <a:br>
              <a:rPr lang="ko-KR"/>
            </a:br>
            <a:r>
              <a:rPr lang="ko-KR"/>
              <a:t>(실제 파일 저장 X, URL 저장) </a:t>
            </a:r>
            <a:br>
              <a:rPr lang="ko-KR"/>
            </a:br>
            <a:r>
              <a:rPr lang="ko-KR"/>
              <a:t>→ 개념적 저장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b="1" lang="ko-KR"/>
              <a:t>실제 이미지를 내 컴퓨터에 저장하고, </a:t>
            </a:r>
            <a:br>
              <a:rPr b="1" lang="ko-KR"/>
            </a:br>
            <a:r>
              <a:rPr b="1" lang="ko-KR"/>
              <a:t>저장된 이미지의 경로(파일 경로)를 저장한다.</a:t>
            </a:r>
            <a:br>
              <a:rPr b="1" lang="ko-KR"/>
            </a:br>
            <a:r>
              <a:rPr b="1" lang="ko-KR"/>
              <a:t>→ 물리적 저장</a:t>
            </a:r>
            <a:endParaRPr b="1"/>
          </a:p>
        </p:txBody>
      </p:sp>
      <p:sp>
        <p:nvSpPr>
          <p:cNvPr id="953" name="Google Shape;953;p96"/>
          <p:cNvSpPr txBox="1"/>
          <p:nvPr/>
        </p:nvSpPr>
        <p:spPr>
          <a:xfrm>
            <a:off x="4736450" y="1165600"/>
            <a:ext cx="41073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200">
                <a:latin typeface="Nanum Gothic"/>
                <a:ea typeface="Nanum Gothic"/>
                <a:cs typeface="Nanum Gothic"/>
                <a:sym typeface="Nanum Gothic"/>
              </a:rPr>
              <a:t>&gt;&gt; import requests</a:t>
            </a:r>
            <a:endParaRPr b="1"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&gt;&gt; img = soup.find(‘img’).get(‘src’)</a:t>
            </a:r>
            <a:endParaRPr b="1" sz="1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&gt;&gt; resp = requests.get(img)</a:t>
            </a:r>
            <a:endParaRPr b="1"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200">
                <a:latin typeface="Nanum Gothic"/>
                <a:ea typeface="Nanum Gothic"/>
                <a:cs typeface="Nanum Gothic"/>
                <a:sym typeface="Nanum Gothic"/>
              </a:rPr>
              <a:t>&gt;&gt; with open(&lt;filename&gt;, ‘wb’) as f:</a:t>
            </a:r>
            <a:endParaRPr b="1"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200">
                <a:latin typeface="Nanum Gothic"/>
                <a:ea typeface="Nanum Gothic"/>
                <a:cs typeface="Nanum Gothic"/>
                <a:sym typeface="Nanum Gothic"/>
              </a:rPr>
              <a:t>	f. write(resp.content)</a:t>
            </a:r>
            <a:endParaRPr b="1"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954" name="Google Shape;954;p96"/>
          <p:cNvSpPr/>
          <p:nvPr/>
        </p:nvSpPr>
        <p:spPr>
          <a:xfrm>
            <a:off x="4061150" y="2062950"/>
            <a:ext cx="510900" cy="804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6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ko-KR"/>
              <a:t>통신이란?</a:t>
            </a:r>
            <a:endParaRPr/>
          </a:p>
        </p:txBody>
      </p:sp>
      <p:sp>
        <p:nvSpPr>
          <p:cNvPr id="122" name="Google Shape;122;p16"/>
          <p:cNvSpPr txBox="1"/>
          <p:nvPr>
            <p:ph idx="1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800"/>
              <a:buNone/>
            </a:pPr>
            <a:r>
              <a:rPr lang="ko-KR"/>
              <a:t>데이터 수집</a:t>
            </a:r>
            <a:endParaRPr/>
          </a:p>
        </p:txBody>
      </p:sp>
      <p:sp>
        <p:nvSpPr>
          <p:cNvPr id="123" name="Google Shape;123;p16"/>
          <p:cNvSpPr/>
          <p:nvPr/>
        </p:nvSpPr>
        <p:spPr>
          <a:xfrm>
            <a:off x="1095408" y="1707654"/>
            <a:ext cx="1231200" cy="4605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ko-KR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송신자</a:t>
            </a:r>
            <a:endParaRPr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ko-KR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(Sender)</a:t>
            </a:r>
            <a:endParaRPr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24" name="Google Shape;124;p16"/>
          <p:cNvSpPr/>
          <p:nvPr/>
        </p:nvSpPr>
        <p:spPr>
          <a:xfrm>
            <a:off x="7013208" y="1707654"/>
            <a:ext cx="1231200" cy="4605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ko-KR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수신자</a:t>
            </a:r>
            <a:endParaRPr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ko-KR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(Receiver)</a:t>
            </a:r>
            <a:endParaRPr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25" name="Google Shape;125;p16"/>
          <p:cNvSpPr/>
          <p:nvPr/>
        </p:nvSpPr>
        <p:spPr>
          <a:xfrm>
            <a:off x="2799657" y="1651278"/>
            <a:ext cx="3670500" cy="618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26" name="Google Shape;126;p16"/>
          <p:cNvSpPr/>
          <p:nvPr/>
        </p:nvSpPr>
        <p:spPr>
          <a:xfrm>
            <a:off x="3661944" y="1347614"/>
            <a:ext cx="1800000" cy="943200"/>
          </a:xfrm>
          <a:prstGeom prst="rect">
            <a:avLst/>
          </a:prstGeom>
          <a:solidFill>
            <a:srgbClr val="2E75B5"/>
          </a:solidFill>
          <a:ln>
            <a:noFill/>
          </a:ln>
          <a:effectLst>
            <a:outerShdw blurRad="40000" rotWithShape="0" dir="5400000" dist="23000">
              <a:srgbClr val="000000">
                <a:alpha val="349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ko-KR" sz="1800" u="none" cap="none" strike="noStrike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수단</a:t>
            </a:r>
            <a:r>
              <a:rPr i="0" lang="ko-KR" sz="1400" u="none" cap="none" strike="noStrike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(Channel)</a:t>
            </a:r>
            <a:endParaRPr i="0" sz="1400" u="none" cap="none" strike="noStrike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27" name="Google Shape;127;p16"/>
          <p:cNvSpPr/>
          <p:nvPr/>
        </p:nvSpPr>
        <p:spPr>
          <a:xfrm>
            <a:off x="3805960" y="1809256"/>
            <a:ext cx="1512000" cy="330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ko-KR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메시지</a:t>
            </a:r>
            <a:r>
              <a:rPr i="0" lang="ko-KR" sz="11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(Message)</a:t>
            </a:r>
            <a:endParaRPr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28" name="Google Shape;128;p16"/>
          <p:cNvSpPr txBox="1"/>
          <p:nvPr/>
        </p:nvSpPr>
        <p:spPr>
          <a:xfrm>
            <a:off x="997476" y="3363838"/>
            <a:ext cx="7149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ko-KR" sz="18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송신자가 수신자에게 어떤 수단을 통해 메시지를 전달하는 것</a:t>
            </a:r>
            <a:endParaRPr i="0" sz="18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97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정리</a:t>
            </a:r>
            <a:endParaRPr/>
          </a:p>
        </p:txBody>
      </p:sp>
      <p:sp>
        <p:nvSpPr>
          <p:cNvPr id="961" name="Google Shape;961;p97"/>
          <p:cNvSpPr txBox="1"/>
          <p:nvPr>
            <p:ph idx="2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네트워크 탭 분석</a:t>
            </a:r>
            <a:endParaRPr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2" name="Google Shape;962;p97"/>
          <p:cNvSpPr txBox="1"/>
          <p:nvPr/>
        </p:nvSpPr>
        <p:spPr>
          <a:xfrm>
            <a:off x="240525" y="934350"/>
            <a:ext cx="8575500" cy="36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AutoNum type="arabicPeriod"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웹은 Request &amp; Response!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AutoNum type="alphaLcPeriod"/>
            </a:pPr>
            <a:r>
              <a:rPr b="1" lang="ko-KR">
                <a:latin typeface="Nanum Gothic"/>
                <a:ea typeface="Nanum Gothic"/>
                <a:cs typeface="Nanum Gothic"/>
                <a:sym typeface="Nanum Gothic"/>
              </a:rPr>
              <a:t>적절한 Request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를 보내면 </a:t>
            </a:r>
            <a:r>
              <a:rPr b="1" lang="ko-KR">
                <a:latin typeface="Nanum Gothic"/>
                <a:ea typeface="Nanum Gothic"/>
                <a:cs typeface="Nanum Gothic"/>
                <a:sym typeface="Nanum Gothic"/>
              </a:rPr>
              <a:t>적절한 Response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를 주는데 이를 분석하는 것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AutoNum type="arabicPeriod"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Response의 형태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AutoNum type="alphaLcPeriod"/>
            </a:pPr>
            <a:r>
              <a:rPr b="1" lang="ko-KR">
                <a:latin typeface="Nanum Gothic"/>
                <a:ea typeface="Nanum Gothic"/>
                <a:cs typeface="Nanum Gothic"/>
                <a:sym typeface="Nanum Gothic"/>
              </a:rPr>
              <a:t>Header와 Body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로 이루어짐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AutoNum type="alphaLcPeriod"/>
            </a:pPr>
            <a:r>
              <a:rPr b="1" lang="ko-KR">
                <a:latin typeface="Nanum Gothic"/>
                <a:ea typeface="Nanum Gothic"/>
                <a:cs typeface="Nanum Gothic"/>
                <a:sym typeface="Nanum Gothic"/>
              </a:rPr>
              <a:t>Response Body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의 형태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AutoNum type="romanLcPeriod"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XML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AutoNum type="romanLcPeriod"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JSON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AutoNum type="arabicPeriod"/>
            </a:pPr>
            <a:r>
              <a:rPr b="1" lang="ko-KR">
                <a:latin typeface="Nanum Gothic"/>
                <a:ea typeface="Nanum Gothic"/>
                <a:cs typeface="Nanum Gothic"/>
                <a:sym typeface="Nanum Gothic"/>
              </a:rPr>
              <a:t>어떻게 XML인지 JSON인지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 파악하는가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AutoNum type="alphaLcPeriod"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네트워크 탭을 분석!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AutoNum type="arabicPeriod"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XML일 경우  → BeautifulSoup 사용하여 Parsing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AutoNum type="arabicPeriod"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JSON일 경우 → requests.json()이용.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AutoNum type="arabicPeriod"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이미지일 경우 → 파일 입출력 사용.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Default Theme">
  <a:themeElements>
    <a:clrScheme name="Office 테마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